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4">
  <p:sldMasterIdLst>
    <p:sldMasterId id="2147483748" r:id="rId1"/>
  </p:sldMasterIdLst>
  <p:notesMasterIdLst>
    <p:notesMasterId r:id="rId35"/>
  </p:notesMasterIdLst>
  <p:sldIdLst>
    <p:sldId id="257" r:id="rId2"/>
    <p:sldId id="382" r:id="rId3"/>
    <p:sldId id="383" r:id="rId4"/>
    <p:sldId id="386" r:id="rId5"/>
    <p:sldId id="384" r:id="rId6"/>
    <p:sldId id="387" r:id="rId7"/>
    <p:sldId id="258" r:id="rId8"/>
    <p:sldId id="420" r:id="rId9"/>
    <p:sldId id="415" r:id="rId10"/>
    <p:sldId id="416" r:id="rId11"/>
    <p:sldId id="408" r:id="rId12"/>
    <p:sldId id="430" r:id="rId13"/>
    <p:sldId id="417" r:id="rId14"/>
    <p:sldId id="426" r:id="rId15"/>
    <p:sldId id="423" r:id="rId16"/>
    <p:sldId id="431" r:id="rId17"/>
    <p:sldId id="432" r:id="rId18"/>
    <p:sldId id="411" r:id="rId19"/>
    <p:sldId id="418" r:id="rId20"/>
    <p:sldId id="422" r:id="rId21"/>
    <p:sldId id="412" r:id="rId22"/>
    <p:sldId id="261" r:id="rId23"/>
    <p:sldId id="276" r:id="rId24"/>
    <p:sldId id="433" r:id="rId25"/>
    <p:sldId id="427" r:id="rId26"/>
    <p:sldId id="275" r:id="rId27"/>
    <p:sldId id="279" r:id="rId28"/>
    <p:sldId id="324" r:id="rId29"/>
    <p:sldId id="322" r:id="rId30"/>
    <p:sldId id="327" r:id="rId31"/>
    <p:sldId id="328" r:id="rId32"/>
    <p:sldId id="329" r:id="rId33"/>
    <p:sldId id="414"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a" initials="K" lastIdx="1" clrIdx="0">
    <p:extLst>
      <p:ext uri="{19B8F6BF-5375-455C-9EA6-DF929625EA0E}">
        <p15:presenceInfo xmlns:p15="http://schemas.microsoft.com/office/powerpoint/2012/main" userId="19ab212bbde8d3d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60" autoAdjust="0"/>
    <p:restoredTop sz="94660"/>
  </p:normalViewPr>
  <p:slideViewPr>
    <p:cSldViewPr snapToGrid="0">
      <p:cViewPr varScale="1">
        <p:scale>
          <a:sx n="98" d="100"/>
          <a:sy n="98" d="100"/>
        </p:scale>
        <p:origin x="9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2-03T14:45:58.098" idx="1">
    <p:pos x="5650" y="1317"/>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437F85-63BB-8D4F-BF87-D6CF2D42399B}" type="datetimeFigureOut">
              <a:rPr lang="en-US" smtClean="0"/>
              <a:t>5/5/2021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806AA-2D27-D14C-9D91-EE369300A712}" type="slidenum">
              <a:rPr lang="en-US" smtClean="0"/>
              <a:t>‹#›</a:t>
            </a:fld>
            <a:endParaRPr lang="en-US" dirty="0"/>
          </a:p>
        </p:txBody>
      </p:sp>
    </p:spTree>
    <p:extLst>
      <p:ext uri="{BB962C8B-B14F-4D97-AF65-F5344CB8AC3E}">
        <p14:creationId xmlns:p14="http://schemas.microsoft.com/office/powerpoint/2010/main" val="4204473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35f391192_02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35f391192_029: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pPr marL="0" indent="0">
              <a:buNone/>
            </a:pPr>
            <a:endParaRPr dirty="0"/>
          </a:p>
        </p:txBody>
      </p:sp>
    </p:spTree>
    <p:extLst>
      <p:ext uri="{BB962C8B-B14F-4D97-AF65-F5344CB8AC3E}">
        <p14:creationId xmlns:p14="http://schemas.microsoft.com/office/powerpoint/2010/main" val="3636546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48A87A34-81AB-432B-8DAE-1953F412C126}" type="datetimeFigureOut">
              <a:rPr lang="en-US" smtClean="0"/>
              <a:t>5/5/2021</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3450451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56583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4654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47"/>
        <p:cNvGrpSpPr/>
        <p:nvPr/>
      </p:nvGrpSpPr>
      <p:grpSpPr>
        <a:xfrm>
          <a:off x="0" y="0"/>
          <a:ext cx="0" cy="0"/>
          <a:chOff x="0" y="0"/>
          <a:chExt cx="0" cy="0"/>
        </a:xfrm>
      </p:grpSpPr>
      <p:sp>
        <p:nvSpPr>
          <p:cNvPr id="49" name="Google Shape;49;p3"/>
          <p:cNvSpPr txBox="1">
            <a:spLocks noGrp="1"/>
          </p:cNvSpPr>
          <p:nvPr>
            <p:ph type="ctrTitle"/>
          </p:nvPr>
        </p:nvSpPr>
        <p:spPr>
          <a:xfrm>
            <a:off x="3501800" y="2517533"/>
            <a:ext cx="5188400" cy="15464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000"/>
              <a:buNone/>
              <a:defRPr sz="5333">
                <a:solidFill>
                  <a:srgbClr val="FFFFFF"/>
                </a:solidFill>
              </a:defRPr>
            </a:lvl1pPr>
            <a:lvl2pPr lvl="1" algn="ctr" rtl="0">
              <a:spcBef>
                <a:spcPts val="0"/>
              </a:spcBef>
              <a:spcAft>
                <a:spcPts val="0"/>
              </a:spcAft>
              <a:buClr>
                <a:srgbClr val="FFFFFF"/>
              </a:buClr>
              <a:buSzPts val="4000"/>
              <a:buNone/>
              <a:defRPr sz="5333">
                <a:solidFill>
                  <a:srgbClr val="FFFFFF"/>
                </a:solidFill>
              </a:defRPr>
            </a:lvl2pPr>
            <a:lvl3pPr lvl="2" algn="ctr" rtl="0">
              <a:spcBef>
                <a:spcPts val="0"/>
              </a:spcBef>
              <a:spcAft>
                <a:spcPts val="0"/>
              </a:spcAft>
              <a:buClr>
                <a:srgbClr val="FFFFFF"/>
              </a:buClr>
              <a:buSzPts val="4000"/>
              <a:buNone/>
              <a:defRPr sz="5333">
                <a:solidFill>
                  <a:srgbClr val="FFFFFF"/>
                </a:solidFill>
              </a:defRPr>
            </a:lvl3pPr>
            <a:lvl4pPr lvl="3" algn="ctr" rtl="0">
              <a:spcBef>
                <a:spcPts val="0"/>
              </a:spcBef>
              <a:spcAft>
                <a:spcPts val="0"/>
              </a:spcAft>
              <a:buClr>
                <a:srgbClr val="FFFFFF"/>
              </a:buClr>
              <a:buSzPts val="4000"/>
              <a:buNone/>
              <a:defRPr sz="5333">
                <a:solidFill>
                  <a:srgbClr val="FFFFFF"/>
                </a:solidFill>
              </a:defRPr>
            </a:lvl4pPr>
            <a:lvl5pPr lvl="4" algn="ctr" rtl="0">
              <a:spcBef>
                <a:spcPts val="0"/>
              </a:spcBef>
              <a:spcAft>
                <a:spcPts val="0"/>
              </a:spcAft>
              <a:buClr>
                <a:srgbClr val="FFFFFF"/>
              </a:buClr>
              <a:buSzPts val="4000"/>
              <a:buNone/>
              <a:defRPr sz="5333">
                <a:solidFill>
                  <a:srgbClr val="FFFFFF"/>
                </a:solidFill>
              </a:defRPr>
            </a:lvl5pPr>
            <a:lvl6pPr lvl="5" algn="ctr" rtl="0">
              <a:spcBef>
                <a:spcPts val="0"/>
              </a:spcBef>
              <a:spcAft>
                <a:spcPts val="0"/>
              </a:spcAft>
              <a:buClr>
                <a:srgbClr val="FFFFFF"/>
              </a:buClr>
              <a:buSzPts val="4000"/>
              <a:buNone/>
              <a:defRPr sz="5333">
                <a:solidFill>
                  <a:srgbClr val="FFFFFF"/>
                </a:solidFill>
              </a:defRPr>
            </a:lvl6pPr>
            <a:lvl7pPr lvl="6" algn="ctr" rtl="0">
              <a:spcBef>
                <a:spcPts val="0"/>
              </a:spcBef>
              <a:spcAft>
                <a:spcPts val="0"/>
              </a:spcAft>
              <a:buClr>
                <a:srgbClr val="FFFFFF"/>
              </a:buClr>
              <a:buSzPts val="4000"/>
              <a:buNone/>
              <a:defRPr sz="5333">
                <a:solidFill>
                  <a:srgbClr val="FFFFFF"/>
                </a:solidFill>
              </a:defRPr>
            </a:lvl7pPr>
            <a:lvl8pPr lvl="7" algn="ctr" rtl="0">
              <a:spcBef>
                <a:spcPts val="0"/>
              </a:spcBef>
              <a:spcAft>
                <a:spcPts val="0"/>
              </a:spcAft>
              <a:buClr>
                <a:srgbClr val="FFFFFF"/>
              </a:buClr>
              <a:buSzPts val="4000"/>
              <a:buNone/>
              <a:defRPr sz="5333">
                <a:solidFill>
                  <a:srgbClr val="FFFFFF"/>
                </a:solidFill>
              </a:defRPr>
            </a:lvl8pPr>
            <a:lvl9pPr lvl="8" algn="ctr" rtl="0">
              <a:spcBef>
                <a:spcPts val="0"/>
              </a:spcBef>
              <a:spcAft>
                <a:spcPts val="0"/>
              </a:spcAft>
              <a:buClr>
                <a:srgbClr val="FFFFFF"/>
              </a:buClr>
              <a:buSzPts val="4000"/>
              <a:buNone/>
              <a:defRPr sz="5333">
                <a:solidFill>
                  <a:srgbClr val="FFFFFF"/>
                </a:solidFill>
              </a:defRPr>
            </a:lvl9pPr>
          </a:lstStyle>
          <a:p>
            <a:endParaRPr/>
          </a:p>
        </p:txBody>
      </p:sp>
      <p:sp>
        <p:nvSpPr>
          <p:cNvPr id="50" name="Google Shape;50;p3"/>
          <p:cNvSpPr txBox="1">
            <a:spLocks noGrp="1"/>
          </p:cNvSpPr>
          <p:nvPr>
            <p:ph type="subTitle" idx="1"/>
          </p:nvPr>
        </p:nvSpPr>
        <p:spPr>
          <a:xfrm>
            <a:off x="3501800" y="4193139"/>
            <a:ext cx="51884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400"/>
              <a:buNone/>
              <a:defRPr>
                <a:solidFill>
                  <a:srgbClr val="000000"/>
                </a:solidFill>
              </a:defRPr>
            </a:lvl1pPr>
            <a:lvl2pPr lvl="1" algn="ctr" rtl="0">
              <a:spcBef>
                <a:spcPts val="0"/>
              </a:spcBef>
              <a:spcAft>
                <a:spcPts val="0"/>
              </a:spcAft>
              <a:buClr>
                <a:srgbClr val="000000"/>
              </a:buClr>
              <a:buSzPts val="3000"/>
              <a:buNone/>
              <a:defRPr sz="4000">
                <a:solidFill>
                  <a:srgbClr val="000000"/>
                </a:solidFill>
              </a:defRPr>
            </a:lvl2pPr>
            <a:lvl3pPr lvl="2" algn="ctr" rtl="0">
              <a:spcBef>
                <a:spcPts val="0"/>
              </a:spcBef>
              <a:spcAft>
                <a:spcPts val="0"/>
              </a:spcAft>
              <a:buClr>
                <a:srgbClr val="000000"/>
              </a:buClr>
              <a:buSzPts val="3000"/>
              <a:buNone/>
              <a:defRPr sz="4000">
                <a:solidFill>
                  <a:srgbClr val="000000"/>
                </a:solidFill>
              </a:defRPr>
            </a:lvl3pPr>
            <a:lvl4pPr lvl="3" algn="ctr" rtl="0">
              <a:spcBef>
                <a:spcPts val="0"/>
              </a:spcBef>
              <a:spcAft>
                <a:spcPts val="0"/>
              </a:spcAft>
              <a:buClr>
                <a:srgbClr val="000000"/>
              </a:buClr>
              <a:buSzPts val="3000"/>
              <a:buNone/>
              <a:defRPr sz="4000">
                <a:solidFill>
                  <a:srgbClr val="000000"/>
                </a:solidFill>
              </a:defRPr>
            </a:lvl4pPr>
            <a:lvl5pPr lvl="4" algn="ctr" rtl="0">
              <a:spcBef>
                <a:spcPts val="0"/>
              </a:spcBef>
              <a:spcAft>
                <a:spcPts val="0"/>
              </a:spcAft>
              <a:buClr>
                <a:srgbClr val="000000"/>
              </a:buClr>
              <a:buSzPts val="3000"/>
              <a:buNone/>
              <a:defRPr sz="4000">
                <a:solidFill>
                  <a:srgbClr val="000000"/>
                </a:solidFill>
              </a:defRPr>
            </a:lvl5pPr>
            <a:lvl6pPr lvl="5" algn="ctr" rtl="0">
              <a:spcBef>
                <a:spcPts val="0"/>
              </a:spcBef>
              <a:spcAft>
                <a:spcPts val="0"/>
              </a:spcAft>
              <a:buClr>
                <a:srgbClr val="000000"/>
              </a:buClr>
              <a:buSzPts val="3000"/>
              <a:buNone/>
              <a:defRPr sz="4000">
                <a:solidFill>
                  <a:srgbClr val="000000"/>
                </a:solidFill>
              </a:defRPr>
            </a:lvl6pPr>
            <a:lvl7pPr lvl="6" algn="ctr" rtl="0">
              <a:spcBef>
                <a:spcPts val="0"/>
              </a:spcBef>
              <a:spcAft>
                <a:spcPts val="0"/>
              </a:spcAft>
              <a:buClr>
                <a:srgbClr val="000000"/>
              </a:buClr>
              <a:buSzPts val="3000"/>
              <a:buNone/>
              <a:defRPr sz="4000">
                <a:solidFill>
                  <a:srgbClr val="000000"/>
                </a:solidFill>
              </a:defRPr>
            </a:lvl7pPr>
            <a:lvl8pPr lvl="7" algn="ctr" rtl="0">
              <a:spcBef>
                <a:spcPts val="0"/>
              </a:spcBef>
              <a:spcAft>
                <a:spcPts val="0"/>
              </a:spcAft>
              <a:buClr>
                <a:srgbClr val="000000"/>
              </a:buClr>
              <a:buSzPts val="3000"/>
              <a:buNone/>
              <a:defRPr sz="4000">
                <a:solidFill>
                  <a:srgbClr val="000000"/>
                </a:solidFill>
              </a:defRPr>
            </a:lvl8pPr>
            <a:lvl9pPr lvl="8" algn="ctr" rtl="0">
              <a:spcBef>
                <a:spcPts val="0"/>
              </a:spcBef>
              <a:spcAft>
                <a:spcPts val="0"/>
              </a:spcAft>
              <a:buClr>
                <a:srgbClr val="000000"/>
              </a:buClr>
              <a:buSzPts val="3000"/>
              <a:buNone/>
              <a:defRPr sz="4000">
                <a:solidFill>
                  <a:srgbClr val="000000"/>
                </a:solidFill>
              </a:defRPr>
            </a:lvl9pPr>
          </a:lstStyle>
          <a:p>
            <a:endParaRPr/>
          </a:p>
        </p:txBody>
      </p:sp>
    </p:spTree>
    <p:extLst>
      <p:ext uri="{BB962C8B-B14F-4D97-AF65-F5344CB8AC3E}">
        <p14:creationId xmlns:p14="http://schemas.microsoft.com/office/powerpoint/2010/main" val="370252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82952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48A87A34-81AB-432B-8DAE-1953F412C126}" type="datetimeFigureOut">
              <a:rPr lang="en-US" smtClean="0"/>
              <a:t>5/5/2021</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7433023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18757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2470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6743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8245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t>5/5/2021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80707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8A87A34-81AB-432B-8DAE-1953F412C126}" type="datetimeFigureOut">
              <a:rPr lang="en-US" smtClean="0"/>
              <a:pPr/>
              <a:t>5/5/2021</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D22F896-40B5-4ADD-8801-0D06FADFA095}"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737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48A87A34-81AB-432B-8DAE-1953F412C126}" type="datetimeFigureOut">
              <a:rPr lang="en-US" smtClean="0"/>
              <a:pPr/>
              <a:t>5/5/2021</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D22F896-40B5-4ADD-8801-0D06FADFA095}"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564422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mailto:richhirasuna@yahoo.com" TargetMode="External"/><Relationship Id="rId2" Type="http://schemas.openxmlformats.org/officeDocument/2006/relationships/hyperlink" Target="mailto:sagechavez@yahoo.com" TargetMode="External"/><Relationship Id="rId1" Type="http://schemas.openxmlformats.org/officeDocument/2006/relationships/slideLayout" Target="../slideLayouts/slideLayout7.xml"/><Relationship Id="rId4" Type="http://schemas.openxmlformats.org/officeDocument/2006/relationships/hyperlink" Target="mailto:americanaztec@sbcglobal.net"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americanaztec@sbcglobal.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164819-E545-41EA-B698-5DDF24814333}"/>
              </a:ext>
            </a:extLst>
          </p:cNvPr>
          <p:cNvPicPr>
            <a:picLocks noChangeAspect="1"/>
          </p:cNvPicPr>
          <p:nvPr/>
        </p:nvPicPr>
        <p:blipFill>
          <a:blip r:embed="rId2"/>
          <a:stretch>
            <a:fillRect/>
          </a:stretch>
        </p:blipFill>
        <p:spPr>
          <a:xfrm>
            <a:off x="4193037" y="1103633"/>
            <a:ext cx="3805923" cy="3857124"/>
          </a:xfrm>
          <a:prstGeom prst="rect">
            <a:avLst/>
          </a:prstGeom>
        </p:spPr>
      </p:pic>
      <p:sp>
        <p:nvSpPr>
          <p:cNvPr id="3" name="Subtitle 2">
            <a:extLst>
              <a:ext uri="{FF2B5EF4-FFF2-40B4-BE49-F238E27FC236}">
                <a16:creationId xmlns:a16="http://schemas.microsoft.com/office/drawing/2014/main" id="{B6E8032D-B2F5-4C36-A20E-B74427DF64D8}"/>
              </a:ext>
            </a:extLst>
          </p:cNvPr>
          <p:cNvSpPr txBox="1">
            <a:spLocks/>
          </p:cNvSpPr>
          <p:nvPr/>
        </p:nvSpPr>
        <p:spPr>
          <a:xfrm>
            <a:off x="0" y="126012"/>
            <a:ext cx="12191999" cy="977621"/>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sz="4000" dirty="0"/>
              <a:t>San Luis Rey de </a:t>
            </a:r>
            <a:r>
              <a:rPr lang="en-US" sz="4000" dirty="0" err="1"/>
              <a:t>Francia</a:t>
            </a:r>
            <a:r>
              <a:rPr lang="en-US" sz="4000" dirty="0"/>
              <a:t> Business Meeting</a:t>
            </a:r>
          </a:p>
        </p:txBody>
      </p:sp>
      <p:sp>
        <p:nvSpPr>
          <p:cNvPr id="4" name="Subtitle 2">
            <a:extLst>
              <a:ext uri="{FF2B5EF4-FFF2-40B4-BE49-F238E27FC236}">
                <a16:creationId xmlns:a16="http://schemas.microsoft.com/office/drawing/2014/main" id="{B10F7530-3FBF-4BE5-8BAD-1923ACE950FD}"/>
              </a:ext>
            </a:extLst>
          </p:cNvPr>
          <p:cNvSpPr txBox="1">
            <a:spLocks/>
          </p:cNvSpPr>
          <p:nvPr/>
        </p:nvSpPr>
        <p:spPr>
          <a:xfrm>
            <a:off x="0" y="4960757"/>
            <a:ext cx="12192000" cy="977621"/>
          </a:xfrm>
          <a:prstGeom prst="rect">
            <a:avLst/>
          </a:prstGeom>
        </p:spPr>
        <p:txBody>
          <a:bodyPr>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gn="ctr">
              <a:buNone/>
            </a:pPr>
            <a:r>
              <a:rPr lang="en-US" sz="4000" dirty="0"/>
              <a:t>May 5, 2021</a:t>
            </a:r>
          </a:p>
        </p:txBody>
      </p:sp>
    </p:spTree>
    <p:extLst>
      <p:ext uri="{BB962C8B-B14F-4D97-AF65-F5344CB8AC3E}">
        <p14:creationId xmlns:p14="http://schemas.microsoft.com/office/powerpoint/2010/main" val="2462207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Approval of Minutes</a:t>
            </a:r>
          </a:p>
        </p:txBody>
      </p:sp>
      <p:sp>
        <p:nvSpPr>
          <p:cNvPr id="3" name="Content Placeholder 2"/>
          <p:cNvSpPr>
            <a:spLocks noGrp="1"/>
          </p:cNvSpPr>
          <p:nvPr>
            <p:ph idx="1"/>
          </p:nvPr>
        </p:nvSpPr>
        <p:spPr/>
        <p:txBody>
          <a:bodyPr>
            <a:normAutofit/>
          </a:bodyPr>
          <a:lstStyle/>
          <a:p>
            <a:r>
              <a:rPr lang="en-US" sz="2800" dirty="0"/>
              <a:t>Motion to Approve Minutes as Posted</a:t>
            </a:r>
          </a:p>
          <a:p>
            <a:r>
              <a:rPr lang="en-US" sz="2800" dirty="0"/>
              <a:t>Motion Seconded</a:t>
            </a:r>
          </a:p>
          <a:p>
            <a:r>
              <a:rPr lang="en-US" sz="2800" dirty="0"/>
              <a:t>Motion Approved/Disapproved</a:t>
            </a:r>
          </a:p>
        </p:txBody>
      </p:sp>
    </p:spTree>
    <p:extLst>
      <p:ext uri="{BB962C8B-B14F-4D97-AF65-F5344CB8AC3E}">
        <p14:creationId xmlns:p14="http://schemas.microsoft.com/office/powerpoint/2010/main" val="1655756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00DD0A-D322-4E86-A7AC-4588771681DC}"/>
              </a:ext>
            </a:extLst>
          </p:cNvPr>
          <p:cNvSpPr txBox="1"/>
          <p:nvPr/>
        </p:nvSpPr>
        <p:spPr>
          <a:xfrm>
            <a:off x="512956" y="223234"/>
            <a:ext cx="11356315" cy="707886"/>
          </a:xfrm>
          <a:prstGeom prst="rect">
            <a:avLst/>
          </a:prstGeom>
          <a:noFill/>
        </p:spPr>
        <p:txBody>
          <a:bodyPr wrap="square" rtlCol="0">
            <a:spAutoFit/>
          </a:bodyPr>
          <a:lstStyle/>
          <a:p>
            <a:pPr algn="ctr"/>
            <a:r>
              <a:rPr lang="en-US" sz="4000" dirty="0"/>
              <a:t>Report on Admissions/Membership Committee </a:t>
            </a:r>
          </a:p>
        </p:txBody>
      </p:sp>
      <p:sp>
        <p:nvSpPr>
          <p:cNvPr id="5" name="TextBox 4">
            <a:extLst>
              <a:ext uri="{FF2B5EF4-FFF2-40B4-BE49-F238E27FC236}">
                <a16:creationId xmlns:a16="http://schemas.microsoft.com/office/drawing/2014/main" id="{86DAB767-A903-9C42-9E63-AC0BB06256AF}"/>
              </a:ext>
            </a:extLst>
          </p:cNvPr>
          <p:cNvSpPr txBox="1"/>
          <p:nvPr/>
        </p:nvSpPr>
        <p:spPr>
          <a:xfrm>
            <a:off x="0" y="1054231"/>
            <a:ext cx="12192000" cy="584775"/>
          </a:xfrm>
          <a:prstGeom prst="rect">
            <a:avLst/>
          </a:prstGeom>
          <a:noFill/>
        </p:spPr>
        <p:txBody>
          <a:bodyPr wrap="square" rtlCol="0">
            <a:spAutoFit/>
          </a:bodyPr>
          <a:lstStyle/>
          <a:p>
            <a:pPr algn="ctr"/>
            <a:r>
              <a:rPr lang="en-US" sz="3200" b="1" dirty="0"/>
              <a:t>Eugene Garcia</a:t>
            </a:r>
          </a:p>
        </p:txBody>
      </p:sp>
      <p:sp>
        <p:nvSpPr>
          <p:cNvPr id="8" name="TextBox 7">
            <a:extLst>
              <a:ext uri="{FF2B5EF4-FFF2-40B4-BE49-F238E27FC236}">
                <a16:creationId xmlns:a16="http://schemas.microsoft.com/office/drawing/2014/main" id="{AF7B374A-5087-094C-9276-63F6ECD13ACD}"/>
              </a:ext>
            </a:extLst>
          </p:cNvPr>
          <p:cNvSpPr txBox="1"/>
          <p:nvPr/>
        </p:nvSpPr>
        <p:spPr>
          <a:xfrm>
            <a:off x="959005" y="2051824"/>
            <a:ext cx="10910266" cy="4154984"/>
          </a:xfrm>
          <a:prstGeom prst="rect">
            <a:avLst/>
          </a:prstGeom>
          <a:noFill/>
        </p:spPr>
        <p:txBody>
          <a:bodyPr wrap="square" rtlCol="0">
            <a:spAutoFit/>
          </a:bodyPr>
          <a:lstStyle/>
          <a:p>
            <a:pPr marL="457200" indent="-457200">
              <a:buFont typeface="Arial" panose="020B0604020202020204" pitchFamily="34" charset="0"/>
              <a:buChar char="•"/>
            </a:pPr>
            <a:r>
              <a:rPr lang="en-US" sz="4000" dirty="0"/>
              <a:t>New Applications/Online-</a:t>
            </a:r>
          </a:p>
          <a:p>
            <a:pPr marL="457200" indent="-457200">
              <a:buFont typeface="Arial" panose="020B0604020202020204" pitchFamily="34" charset="0"/>
              <a:buChar char="•"/>
            </a:pPr>
            <a:r>
              <a:rPr lang="en-US" sz="4000" dirty="0"/>
              <a:t>Transfer Landon </a:t>
            </a:r>
            <a:r>
              <a:rPr lang="en-US" sz="4000" dirty="0" err="1"/>
              <a:t>Perzee</a:t>
            </a:r>
            <a:endParaRPr lang="en-US" sz="4000" dirty="0"/>
          </a:p>
          <a:p>
            <a:pPr marL="457200" indent="-457200">
              <a:buFont typeface="Arial" panose="020B0604020202020204" pitchFamily="34" charset="0"/>
              <a:buChar char="•"/>
            </a:pPr>
            <a:r>
              <a:rPr lang="en-US" sz="4000" dirty="0"/>
              <a:t>Readmissions</a:t>
            </a:r>
          </a:p>
          <a:p>
            <a:pPr marL="457200" indent="-457200">
              <a:buFont typeface="Arial" panose="020B0604020202020204" pitchFamily="34" charset="0"/>
              <a:buChar char="•"/>
            </a:pPr>
            <a:r>
              <a:rPr lang="en-US" sz="4000" dirty="0"/>
              <a:t>Affirm Reapplication</a:t>
            </a:r>
          </a:p>
          <a:p>
            <a:pPr marL="457200" indent="-457200">
              <a:buFont typeface="Arial" panose="020B0604020202020204" pitchFamily="34" charset="0"/>
              <a:buChar char="•"/>
            </a:pPr>
            <a:r>
              <a:rPr lang="en-US" sz="4000" dirty="0"/>
              <a:t>Membership Drive </a:t>
            </a:r>
          </a:p>
          <a:p>
            <a:pPr marL="457200" indent="-457200">
              <a:buFont typeface="Arial" panose="020B0604020202020204" pitchFamily="34" charset="0"/>
              <a:buChar char="•"/>
            </a:pPr>
            <a:endParaRPr lang="en-US" sz="3200" dirty="0"/>
          </a:p>
          <a:p>
            <a:endParaRPr lang="en-US" sz="3200" dirty="0"/>
          </a:p>
        </p:txBody>
      </p:sp>
    </p:spTree>
    <p:extLst>
      <p:ext uri="{BB962C8B-B14F-4D97-AF65-F5344CB8AC3E}">
        <p14:creationId xmlns:p14="http://schemas.microsoft.com/office/powerpoint/2010/main" val="1447200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C6F55-24C9-42BE-A80F-38DF3CD49402}"/>
              </a:ext>
            </a:extLst>
          </p:cNvPr>
          <p:cNvSpPr>
            <a:spLocks noGrp="1"/>
          </p:cNvSpPr>
          <p:nvPr>
            <p:ph type="title"/>
          </p:nvPr>
        </p:nvSpPr>
        <p:spPr/>
        <p:txBody>
          <a:bodyPr>
            <a:normAutofit/>
          </a:bodyPr>
          <a:lstStyle/>
          <a:p>
            <a:pPr algn="ctr"/>
            <a:r>
              <a:rPr lang="en-US" sz="3200" dirty="0"/>
              <a:t>Pastor’s Report</a:t>
            </a:r>
          </a:p>
        </p:txBody>
      </p:sp>
      <p:sp>
        <p:nvSpPr>
          <p:cNvPr id="5" name="TextBox 4">
            <a:extLst>
              <a:ext uri="{FF2B5EF4-FFF2-40B4-BE49-F238E27FC236}">
                <a16:creationId xmlns:a16="http://schemas.microsoft.com/office/drawing/2014/main" id="{6F421792-F2FA-4CFD-8372-22411DA0AB9C}"/>
              </a:ext>
            </a:extLst>
          </p:cNvPr>
          <p:cNvSpPr txBox="1"/>
          <p:nvPr/>
        </p:nvSpPr>
        <p:spPr>
          <a:xfrm>
            <a:off x="1021404" y="1459149"/>
            <a:ext cx="11040894" cy="6204263"/>
          </a:xfrm>
          <a:prstGeom prst="rect">
            <a:avLst/>
          </a:prstGeom>
          <a:noFill/>
        </p:spPr>
        <p:txBody>
          <a:bodyPr wrap="square" rtlCol="0">
            <a:spAutoFit/>
          </a:bodyPr>
          <a:lstStyle/>
          <a:p>
            <a:pPr marL="2052955" marR="1964690" algn="ctr">
              <a:spcBef>
                <a:spcPts val="100"/>
              </a:spcBef>
              <a:spcAft>
                <a:spcPts val="0"/>
              </a:spcAft>
            </a:pPr>
            <a:r>
              <a:rPr lang="en-US" sz="1400" dirty="0">
                <a:effectLst/>
                <a:latin typeface="Calibri" panose="020F0502020204030204" pitchFamily="34" charset="0"/>
                <a:ea typeface="Calibri" panose="020F0502020204030204" pitchFamily="34" charset="0"/>
              </a:rPr>
              <a:t>Mission</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San</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Luis</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Rey</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Parish</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2578100" marR="2487930" algn="ctr">
              <a:spcBef>
                <a:spcPts val="0"/>
              </a:spcBef>
              <a:spcAft>
                <a:spcPts val="0"/>
              </a:spcAft>
            </a:pPr>
            <a:r>
              <a:rPr lang="en-US" sz="1400" dirty="0">
                <a:effectLst/>
                <a:latin typeface="Calibri" panose="020F0502020204030204" pitchFamily="34" charset="0"/>
                <a:ea typeface="Calibri" panose="020F0502020204030204" pitchFamily="34" charset="0"/>
              </a:rPr>
              <a:t>Pastoral Plan</a:t>
            </a:r>
            <a:r>
              <a:rPr lang="en-US" sz="1400" spc="-3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2021-2022</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75565" marR="0">
              <a:spcBef>
                <a:spcPts val="1220"/>
              </a:spcBef>
              <a:spcAft>
                <a:spcPts val="0"/>
              </a:spcAft>
            </a:pPr>
            <a:r>
              <a:rPr lang="en-US" sz="1400" b="1" kern="0" dirty="0">
                <a:effectLst/>
                <a:latin typeface="Calibri" panose="020F0502020204030204" pitchFamily="34" charset="0"/>
                <a:ea typeface="Calibri" panose="020F0502020204030204" pitchFamily="34" charset="0"/>
              </a:rPr>
              <a:t>Mission</a:t>
            </a:r>
            <a:r>
              <a:rPr lang="en-US" sz="1400" b="1" kern="0" spc="-10" dirty="0">
                <a:effectLst/>
                <a:latin typeface="Calibri" panose="020F0502020204030204" pitchFamily="34" charset="0"/>
                <a:ea typeface="Calibri" panose="020F0502020204030204" pitchFamily="34" charset="0"/>
              </a:rPr>
              <a:t> </a:t>
            </a:r>
            <a:r>
              <a:rPr lang="en-US" sz="1400" b="1" kern="0" dirty="0">
                <a:effectLst/>
                <a:latin typeface="Calibri" panose="020F0502020204030204" pitchFamily="34" charset="0"/>
                <a:ea typeface="Calibri" panose="020F0502020204030204" pitchFamily="34" charset="0"/>
              </a:rPr>
              <a:t>Statement</a:t>
            </a:r>
          </a:p>
          <a:p>
            <a:pPr marL="75565" marR="55245">
              <a:spcBef>
                <a:spcPts val="0"/>
              </a:spcBef>
              <a:spcAft>
                <a:spcPts val="0"/>
              </a:spcAft>
            </a:pPr>
            <a:r>
              <a:rPr lang="en-US" sz="1400" dirty="0">
                <a:effectLst/>
                <a:latin typeface="Calibri" panose="020F0502020204030204" pitchFamily="34" charset="0"/>
                <a:ea typeface="Calibri" panose="020F0502020204030204" pitchFamily="34" charset="0"/>
              </a:rPr>
              <a:t>In the Spirit of St. Francis, and as Catholics in a community of many cultures, we live the gospel</a:t>
            </a:r>
            <a:r>
              <a:rPr lang="en-US" sz="1400" spc="-26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of Jesus Christ.</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Strengthened by Word and Sacrament, we welcome all into God’s inclusive</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love.</a:t>
            </a:r>
            <a:r>
              <a:rPr lang="en-US" sz="1400" spc="26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We</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serve</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the</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poor,</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care for creation and</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build</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just</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and</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compassionate</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world.</a:t>
            </a:r>
          </a:p>
          <a:p>
            <a:pPr marL="342900" marR="4302125" lvl="0" indent="-342900">
              <a:lnSpc>
                <a:spcPts val="2930"/>
              </a:lnSpc>
              <a:spcBef>
                <a:spcPts val="260"/>
              </a:spcBef>
              <a:spcAft>
                <a:spcPts val="0"/>
              </a:spcAft>
              <a:buSzPts val="1200"/>
              <a:buFont typeface="Calibri" panose="020F0502020204030204" pitchFamily="34" charset="0"/>
              <a:buAutoNum type="arabicPeriod"/>
              <a:tabLst>
                <a:tab pos="304800" algn="l"/>
              </a:tabLst>
            </a:pPr>
            <a:r>
              <a:rPr lang="en-US" sz="1400" b="1" kern="0" spc="0" dirty="0">
                <a:effectLst/>
                <a:latin typeface="Calibri" panose="020F0502020204030204" pitchFamily="34" charset="0"/>
                <a:ea typeface="Calibri" panose="020F0502020204030204" pitchFamily="34" charset="0"/>
              </a:rPr>
              <a:t>Goals and Objectives</a:t>
            </a:r>
            <a:r>
              <a:rPr lang="en-US" sz="1400" b="1" kern="0" spc="5" dirty="0">
                <a:effectLst/>
                <a:latin typeface="Calibri" panose="020F0502020204030204" pitchFamily="34" charset="0"/>
                <a:ea typeface="Calibri" panose="020F0502020204030204" pitchFamily="34" charset="0"/>
              </a:rPr>
              <a:t> </a:t>
            </a:r>
            <a:r>
              <a:rPr lang="en-US" sz="1400" b="1" kern="0" spc="0" dirty="0">
                <a:effectLst/>
                <a:latin typeface="Calibri" panose="020F0502020204030204" pitchFamily="34" charset="0"/>
                <a:ea typeface="Calibri" panose="020F0502020204030204" pitchFamily="34" charset="0"/>
              </a:rPr>
              <a:t>Goal</a:t>
            </a:r>
            <a:r>
              <a:rPr lang="en-US" sz="1400" b="1" kern="0" spc="-15" dirty="0">
                <a:effectLst/>
                <a:latin typeface="Calibri" panose="020F0502020204030204" pitchFamily="34" charset="0"/>
                <a:ea typeface="Calibri" panose="020F0502020204030204" pitchFamily="34" charset="0"/>
              </a:rPr>
              <a:t> </a:t>
            </a:r>
            <a:r>
              <a:rPr lang="en-US" sz="1400" b="1" kern="0" spc="0" dirty="0">
                <a:effectLst/>
                <a:latin typeface="Calibri" panose="020F0502020204030204" pitchFamily="34" charset="0"/>
                <a:ea typeface="Calibri" panose="020F0502020204030204" pitchFamily="34" charset="0"/>
              </a:rPr>
              <a:t>1:</a:t>
            </a:r>
            <a:r>
              <a:rPr lang="en-US" sz="1400" b="1" kern="0" spc="-15" dirty="0">
                <a:effectLst/>
                <a:latin typeface="Calibri" panose="020F0502020204030204" pitchFamily="34" charset="0"/>
                <a:ea typeface="Calibri" panose="020F0502020204030204" pitchFamily="34" charset="0"/>
              </a:rPr>
              <a:t> </a:t>
            </a:r>
            <a:r>
              <a:rPr lang="en-US" sz="1400" b="1" kern="0" spc="0" dirty="0">
                <a:effectLst/>
                <a:latin typeface="Calibri" panose="020F0502020204030204" pitchFamily="34" charset="0"/>
                <a:ea typeface="Calibri" panose="020F0502020204030204" pitchFamily="34" charset="0"/>
              </a:rPr>
              <a:t>Evangelization</a:t>
            </a:r>
          </a:p>
          <a:p>
            <a:pPr marL="304165" marR="0">
              <a:lnSpc>
                <a:spcPts val="1200"/>
              </a:lnSpc>
              <a:spcBef>
                <a:spcPts val="0"/>
              </a:spcBef>
              <a:spcAft>
                <a:spcPts val="0"/>
              </a:spcAft>
            </a:pPr>
            <a:r>
              <a:rPr lang="en-US" sz="1400" dirty="0">
                <a:effectLst/>
                <a:latin typeface="Calibri" panose="020F0502020204030204" pitchFamily="34" charset="0"/>
                <a:ea typeface="Calibri" panose="020F0502020204030204" pitchFamily="34" charset="0"/>
              </a:rPr>
              <a:t>Create</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spirit of Franciscan hospitality</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in all</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parish</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ministries</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and</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events.</a:t>
            </a:r>
          </a:p>
          <a:p>
            <a:pPr marL="742950" marR="109855" lvl="1" indent="-285750">
              <a:lnSpc>
                <a:spcPct val="100000"/>
              </a:lnSpc>
              <a:spcBef>
                <a:spcPts val="0"/>
              </a:spcBef>
              <a:spcAft>
                <a:spcPts val="0"/>
              </a:spcAft>
              <a:buSzPts val="1200"/>
              <a:buFont typeface="Calibri" panose="020F0502020204030204" pitchFamily="34" charset="0"/>
              <a:buAutoNum type="alphaLcPeriod"/>
              <a:tabLst>
                <a:tab pos="533400" algn="l"/>
              </a:tabLst>
            </a:pPr>
            <a:r>
              <a:rPr lang="en-US" sz="1400" dirty="0">
                <a:effectLst/>
                <a:latin typeface="Calibri" panose="020F0502020204030204" pitchFamily="34" charset="0"/>
                <a:ea typeface="Calibri" panose="020F0502020204030204" pitchFamily="34" charset="0"/>
              </a:rPr>
              <a:t>Objective 1:</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Identify a minimum of sixteen (16) family welcome teams to greet people</a:t>
            </a:r>
            <a:r>
              <a:rPr lang="en-US" sz="1400" spc="-26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at</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the</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Sunday/Weekend</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Masses.</a:t>
            </a:r>
          </a:p>
          <a:p>
            <a:pPr marL="742950" marR="264160" lvl="1" indent="-285750">
              <a:spcBef>
                <a:spcPts val="0"/>
              </a:spcBef>
              <a:spcAft>
                <a:spcPts val="0"/>
              </a:spcAft>
              <a:buSzPts val="1200"/>
              <a:buFont typeface="Calibri" panose="020F0502020204030204" pitchFamily="34" charset="0"/>
              <a:buAutoNum type="alphaLcPeriod"/>
              <a:tabLst>
                <a:tab pos="533400" algn="l"/>
              </a:tabLst>
            </a:pPr>
            <a:r>
              <a:rPr lang="en-US" sz="1400" dirty="0">
                <a:effectLst/>
                <a:latin typeface="Calibri" panose="020F0502020204030204" pitchFamily="34" charset="0"/>
                <a:ea typeface="Calibri" panose="020F0502020204030204" pitchFamily="34" charset="0"/>
              </a:rPr>
              <a:t>Objective 2:</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Develop a “Hospitality/Welcome” protocol for all large/all-parish social</a:t>
            </a:r>
            <a:r>
              <a:rPr lang="en-US" sz="1400" spc="-26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events,</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and</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share</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it</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with</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parish</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event</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planners.</a:t>
            </a:r>
          </a:p>
          <a:p>
            <a:pPr marL="742950" marR="0" lvl="1" indent="-285750">
              <a:lnSpc>
                <a:spcPts val="1465"/>
              </a:lnSpc>
              <a:spcBef>
                <a:spcPts val="0"/>
              </a:spcBef>
              <a:spcAft>
                <a:spcPts val="0"/>
              </a:spcAft>
              <a:buSzPts val="1200"/>
              <a:buFont typeface="Calibri" panose="020F0502020204030204" pitchFamily="34" charset="0"/>
              <a:buAutoNum type="alphaLcPeriod"/>
              <a:tabLst>
                <a:tab pos="533400" algn="l"/>
              </a:tabLst>
            </a:pPr>
            <a:r>
              <a:rPr lang="en-US" sz="1400" dirty="0">
                <a:effectLst/>
                <a:latin typeface="Calibri" panose="020F0502020204030204" pitchFamily="34" charset="0"/>
                <a:ea typeface="Calibri" panose="020F0502020204030204" pitchFamily="34" charset="0"/>
              </a:rPr>
              <a:t>Objective</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3:</a:t>
            </a:r>
            <a:r>
              <a:rPr lang="en-US" sz="1400" spc="26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Each</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parish</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ministry</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will</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develop</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its</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own</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hospitality</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plan.</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p>
          <a:p>
            <a:pPr marL="0" marR="0">
              <a:spcBef>
                <a:spcPts val="35"/>
              </a:spcBef>
              <a:spcAft>
                <a:spcPts val="0"/>
              </a:spcAft>
            </a:pPr>
            <a:r>
              <a:rPr lang="en-US" sz="1400" dirty="0">
                <a:effectLst/>
                <a:latin typeface="Calibri" panose="020F0502020204030204" pitchFamily="34" charset="0"/>
                <a:ea typeface="Calibri" panose="020F0502020204030204" pitchFamily="34" charset="0"/>
              </a:rPr>
              <a:t> </a:t>
            </a:r>
          </a:p>
          <a:p>
            <a:pPr marL="304800" marR="0">
              <a:spcBef>
                <a:spcPts val="0"/>
              </a:spcBef>
              <a:spcAft>
                <a:spcPts val="0"/>
              </a:spcAft>
            </a:pPr>
            <a:r>
              <a:rPr lang="en-US" sz="1400" b="1" kern="0" dirty="0">
                <a:effectLst/>
                <a:latin typeface="Calibri" panose="020F0502020204030204" pitchFamily="34" charset="0"/>
                <a:ea typeface="Calibri" panose="020F0502020204030204" pitchFamily="34" charset="0"/>
              </a:rPr>
              <a:t>Goal 2:</a:t>
            </a:r>
            <a:r>
              <a:rPr lang="en-US" sz="1400" b="1" kern="0" spc="5" dirty="0">
                <a:effectLst/>
                <a:latin typeface="Calibri" panose="020F0502020204030204" pitchFamily="34" charset="0"/>
                <a:ea typeface="Calibri" panose="020F0502020204030204" pitchFamily="34" charset="0"/>
              </a:rPr>
              <a:t> </a:t>
            </a:r>
            <a:r>
              <a:rPr lang="en-US" sz="1400" b="1" kern="0" dirty="0">
                <a:effectLst/>
                <a:latin typeface="Calibri" panose="020F0502020204030204" pitchFamily="34" charset="0"/>
                <a:ea typeface="Calibri" panose="020F0502020204030204" pitchFamily="34" charset="0"/>
              </a:rPr>
              <a:t>Community</a:t>
            </a:r>
          </a:p>
          <a:p>
            <a:pPr marL="304800" marR="0">
              <a:spcBef>
                <a:spcPts val="0"/>
              </a:spcBef>
              <a:spcAft>
                <a:spcPts val="0"/>
              </a:spcAft>
            </a:pPr>
            <a:r>
              <a:rPr lang="en-US" sz="1400" dirty="0">
                <a:effectLst/>
                <a:latin typeface="Calibri" panose="020F0502020204030204" pitchFamily="34" charset="0"/>
                <a:ea typeface="Calibri" panose="020F0502020204030204" pitchFamily="34" charset="0"/>
              </a:rPr>
              <a:t>Ensure</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the</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inclusion</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and</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participation of</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different</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cultures</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in every</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aspect</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of</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parish</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life.</a:t>
            </a:r>
          </a:p>
          <a:p>
            <a:pPr marL="342900" marR="0" lvl="0" indent="-342900">
              <a:spcBef>
                <a:spcPts val="0"/>
              </a:spcBef>
              <a:spcAft>
                <a:spcPts val="0"/>
              </a:spcAft>
              <a:buSzPts val="1200"/>
              <a:buFont typeface="Calibri" panose="020F0502020204030204" pitchFamily="34" charset="0"/>
              <a:buAutoNum type="alphaLcPeriod"/>
              <a:tabLst>
                <a:tab pos="533400" algn="l"/>
              </a:tabLst>
            </a:pPr>
            <a:r>
              <a:rPr lang="en-US" sz="1400" dirty="0">
                <a:effectLst/>
                <a:latin typeface="Calibri" panose="020F0502020204030204" pitchFamily="34" charset="0"/>
                <a:ea typeface="Calibri" panose="020F0502020204030204" pitchFamily="34" charset="0"/>
              </a:rPr>
              <a:t>Objective</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1:</a:t>
            </a:r>
            <a:r>
              <a:rPr lang="en-US" sz="1400" spc="25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Foster</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opportunities</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for</a:t>
            </a:r>
            <a:r>
              <a:rPr lang="en-US" sz="1400" spc="-1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parishioners</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to</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develop</a:t>
            </a:r>
            <a:r>
              <a:rPr lang="en-US" sz="1400" spc="-1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multicultural</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friendships.</a:t>
            </a:r>
          </a:p>
          <a:p>
            <a:pPr marL="342900" marR="243840" lvl="0" indent="-342900">
              <a:spcBef>
                <a:spcPts val="0"/>
              </a:spcBef>
              <a:spcAft>
                <a:spcPts val="0"/>
              </a:spcAft>
              <a:buSzPts val="1200"/>
              <a:buFont typeface="Calibri" panose="020F0502020204030204" pitchFamily="34" charset="0"/>
              <a:buAutoNum type="alphaLcPeriod"/>
              <a:tabLst>
                <a:tab pos="533400" algn="l"/>
              </a:tabLst>
            </a:pPr>
            <a:r>
              <a:rPr lang="en-US" sz="1400" dirty="0">
                <a:effectLst/>
                <a:latin typeface="Calibri" panose="020F0502020204030204" pitchFamily="34" charset="0"/>
                <a:ea typeface="Calibri" panose="020F0502020204030204" pitchFamily="34" charset="0"/>
              </a:rPr>
              <a:t>Objective 2:</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Provide educational opportunities for parishioners to learn about other</a:t>
            </a:r>
            <a:r>
              <a:rPr lang="en-US" sz="1400" spc="-26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cultures.</a:t>
            </a:r>
          </a:p>
          <a:p>
            <a:pPr marL="342900" marR="117475" lvl="0" indent="-342900">
              <a:spcBef>
                <a:spcPts val="0"/>
              </a:spcBef>
              <a:spcAft>
                <a:spcPts val="0"/>
              </a:spcAft>
              <a:buSzPts val="1200"/>
              <a:buFont typeface="Calibri" panose="020F0502020204030204" pitchFamily="34" charset="0"/>
              <a:buAutoNum type="alphaLcPeriod"/>
              <a:tabLst>
                <a:tab pos="533400" algn="l"/>
              </a:tabLst>
            </a:pPr>
            <a:r>
              <a:rPr lang="en-US" sz="1400" dirty="0">
                <a:effectLst/>
                <a:latin typeface="Calibri" panose="020F0502020204030204" pitchFamily="34" charset="0"/>
                <a:ea typeface="Calibri" panose="020F0502020204030204" pitchFamily="34" charset="0"/>
              </a:rPr>
              <a:t>Objective 3:</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Support and enhance the Cultural and Diversity Council to create more</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social contacts between parishioners from different cultural groups - to build a greater</a:t>
            </a:r>
            <a:r>
              <a:rPr lang="en-US" sz="1400" spc="-26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sense of</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unity among</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all</a:t>
            </a:r>
            <a:r>
              <a:rPr lang="en-US" sz="1400" spc="-20"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parishioners.</a:t>
            </a:r>
          </a:p>
          <a:p>
            <a:pPr marL="342900" marR="172720" lvl="0" indent="-342900">
              <a:lnSpc>
                <a:spcPct val="100000"/>
              </a:lnSpc>
              <a:spcBef>
                <a:spcPts val="0"/>
              </a:spcBef>
              <a:spcAft>
                <a:spcPts val="0"/>
              </a:spcAft>
              <a:buSzPts val="1200"/>
              <a:buFont typeface="Calibri" panose="020F0502020204030204" pitchFamily="34" charset="0"/>
              <a:buAutoNum type="alphaLcPeriod"/>
              <a:tabLst>
                <a:tab pos="533400" algn="l"/>
              </a:tabLst>
            </a:pPr>
            <a:r>
              <a:rPr lang="en-US" sz="1400" dirty="0">
                <a:effectLst/>
                <a:latin typeface="Calibri" panose="020F0502020204030204" pitchFamily="34" charset="0"/>
                <a:ea typeface="Calibri" panose="020F0502020204030204" pitchFamily="34" charset="0"/>
              </a:rPr>
              <a:t>Objective 4:</a:t>
            </a:r>
            <a:r>
              <a:rPr lang="en-US" sz="1400" spc="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Provide formation and preparation so parishioners may better engage in</a:t>
            </a:r>
            <a:r>
              <a:rPr lang="en-US" sz="1400" spc="-265" dirty="0">
                <a:effectLst/>
                <a:latin typeface="Calibri" panose="020F0502020204030204" pitchFamily="34" charset="0"/>
                <a:ea typeface="Calibri" panose="020F0502020204030204" pitchFamily="34" charset="0"/>
              </a:rPr>
              <a:t> </a:t>
            </a:r>
            <a:r>
              <a:rPr lang="en-US" sz="1400" dirty="0">
                <a:effectLst/>
                <a:latin typeface="Calibri" panose="020F0502020204030204" pitchFamily="34" charset="0"/>
                <a:ea typeface="Calibri" panose="020F0502020204030204" pitchFamily="34" charset="0"/>
              </a:rPr>
              <a:t>multicultural liturgies.</a:t>
            </a:r>
          </a:p>
          <a:p>
            <a:pPr marL="0" marR="0">
              <a:spcBef>
                <a:spcPts val="0"/>
              </a:spcBef>
              <a:spcAft>
                <a:spcPts val="0"/>
              </a:spcAft>
            </a:pPr>
            <a:r>
              <a:rPr lang="en-US" sz="14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8733008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37E899-1A26-449D-9A99-B8D7B9564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00824" y="685800"/>
            <a:ext cx="6176776" cy="1485900"/>
          </a:xfrm>
        </p:spPr>
        <p:txBody>
          <a:bodyPr vert="horz" lIns="91440" tIns="45720" rIns="91440" bIns="45720" rtlCol="0" anchor="t">
            <a:normAutofit/>
          </a:bodyPr>
          <a:lstStyle/>
          <a:p>
            <a:r>
              <a:rPr lang="en-US"/>
              <a:t>Grand Knights Report</a:t>
            </a:r>
            <a:br>
              <a:rPr lang="en-US"/>
            </a:br>
            <a:r>
              <a:rPr lang="en-US"/>
              <a:t>Armando L. Mena</a:t>
            </a:r>
          </a:p>
        </p:txBody>
      </p:sp>
      <p:pic>
        <p:nvPicPr>
          <p:cNvPr id="8" name="Content Placeholder 7" descr="A person speaking into a microphone&#10;&#10;Description automatically generated with medium confidence">
            <a:extLst>
              <a:ext uri="{FF2B5EF4-FFF2-40B4-BE49-F238E27FC236}">
                <a16:creationId xmlns:a16="http://schemas.microsoft.com/office/drawing/2014/main" id="{F260338C-3C43-486A-8EB1-A549C4E4701C}"/>
              </a:ext>
            </a:extLst>
          </p:cNvPr>
          <p:cNvPicPr>
            <a:picLocks noGrp="1" noChangeAspect="1"/>
          </p:cNvPicPr>
          <p:nvPr>
            <p:ph idx="1"/>
          </p:nvPr>
        </p:nvPicPr>
        <p:blipFill rotWithShape="1">
          <a:blip r:embed="rId2"/>
          <a:srcRect r="3" b="534"/>
          <a:stretch/>
        </p:blipFill>
        <p:spPr>
          <a:xfrm>
            <a:off x="-1" y="10"/>
            <a:ext cx="4602146" cy="6857990"/>
          </a:xfrm>
          <a:prstGeom prst="rect">
            <a:avLst/>
          </a:prstGeom>
        </p:spPr>
      </p:pic>
      <p:sp>
        <p:nvSpPr>
          <p:cNvPr id="15" name="Rectangle 14">
            <a:extLst>
              <a:ext uri="{FF2B5EF4-FFF2-40B4-BE49-F238E27FC236}">
                <a16:creationId xmlns:a16="http://schemas.microsoft.com/office/drawing/2014/main" id="{A9023BA4-63D6-4B04-BC2C-6D126A23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p:cNvSpPr txBox="1"/>
          <p:nvPr/>
        </p:nvSpPr>
        <p:spPr>
          <a:xfrm>
            <a:off x="5100824" y="2286000"/>
            <a:ext cx="6176776" cy="3581400"/>
          </a:xfrm>
          <a:prstGeom prst="rect">
            <a:avLst/>
          </a:prstGeom>
        </p:spPr>
        <p:txBody>
          <a:bodyPr vert="horz" lIns="91440" tIns="45720" rIns="91440" bIns="45720" rtlCol="0">
            <a:normAutofit/>
          </a:bodyPr>
          <a:lstStyle/>
          <a:p>
            <a:pPr marL="384048" indent="-384048" defTabSz="914400">
              <a:lnSpc>
                <a:spcPct val="94000"/>
              </a:lnSpc>
              <a:spcAft>
                <a:spcPts val="200"/>
              </a:spcAft>
              <a:buFont typeface="Franklin Gothic Book" panose="020B0503020102020204" pitchFamily="34" charset="0"/>
            </a:pPr>
            <a:endParaRPr lang="en-US" dirty="0">
              <a:solidFill>
                <a:schemeClr val="tx2"/>
              </a:solidFill>
            </a:endParaRPr>
          </a:p>
          <a:p>
            <a:pPr marL="384048" indent="-384048" defTabSz="914400">
              <a:lnSpc>
                <a:spcPct val="94000"/>
              </a:lnSpc>
              <a:spcAft>
                <a:spcPts val="200"/>
              </a:spcAft>
              <a:buFont typeface="Franklin Gothic Book" panose="020B0503020102020204" pitchFamily="34" charset="0"/>
              <a:buChar char="•"/>
            </a:pPr>
            <a:r>
              <a:rPr lang="en-US" sz="4000" dirty="0">
                <a:solidFill>
                  <a:schemeClr val="tx2"/>
                </a:solidFill>
              </a:rPr>
              <a:t>Welcome</a:t>
            </a:r>
          </a:p>
          <a:p>
            <a:pPr marL="384048" indent="-384048" defTabSz="914400">
              <a:lnSpc>
                <a:spcPct val="94000"/>
              </a:lnSpc>
              <a:spcAft>
                <a:spcPts val="200"/>
              </a:spcAft>
              <a:buFont typeface="Franklin Gothic Book" panose="020B0503020102020204" pitchFamily="34" charset="0"/>
              <a:buChar char="•"/>
            </a:pPr>
            <a:r>
              <a:rPr lang="en-US" sz="4000" dirty="0">
                <a:solidFill>
                  <a:schemeClr val="tx2"/>
                </a:solidFill>
              </a:rPr>
              <a:t>Review</a:t>
            </a:r>
          </a:p>
          <a:p>
            <a:pPr marL="384048" indent="-384048" defTabSz="914400">
              <a:lnSpc>
                <a:spcPct val="94000"/>
              </a:lnSpc>
              <a:spcAft>
                <a:spcPts val="200"/>
              </a:spcAft>
              <a:buFont typeface="Franklin Gothic Book" panose="020B0503020102020204" pitchFamily="34" charset="0"/>
              <a:buChar char="•"/>
            </a:pPr>
            <a:r>
              <a:rPr lang="en-US" sz="4000" dirty="0">
                <a:solidFill>
                  <a:schemeClr val="tx2"/>
                </a:solidFill>
              </a:rPr>
              <a:t>Thank You</a:t>
            </a:r>
          </a:p>
          <a:p>
            <a:pPr marL="384048" indent="-384048" defTabSz="914400">
              <a:lnSpc>
                <a:spcPct val="94000"/>
              </a:lnSpc>
              <a:spcAft>
                <a:spcPts val="200"/>
              </a:spcAft>
              <a:buFont typeface="Franklin Gothic Book" panose="020B0503020102020204" pitchFamily="34" charset="0"/>
              <a:buChar char="•"/>
            </a:pPr>
            <a:endParaRPr lang="en-US" sz="4000" dirty="0">
              <a:solidFill>
                <a:schemeClr val="tx2"/>
              </a:solidFill>
            </a:endParaRPr>
          </a:p>
          <a:p>
            <a:pPr marL="384048" indent="-384048" defTabSz="914400">
              <a:lnSpc>
                <a:spcPct val="94000"/>
              </a:lnSpc>
              <a:spcAft>
                <a:spcPts val="200"/>
              </a:spcAft>
              <a:buFont typeface="Franklin Gothic Book" panose="020B0503020102020204" pitchFamily="34" charset="0"/>
              <a:buChar char="•"/>
            </a:pPr>
            <a:endParaRPr lang="en-US" dirty="0">
              <a:solidFill>
                <a:schemeClr val="tx2"/>
              </a:solidFill>
            </a:endParaRPr>
          </a:p>
        </p:txBody>
      </p:sp>
    </p:spTree>
    <p:extLst>
      <p:ext uri="{BB962C8B-B14F-4D97-AF65-F5344CB8AC3E}">
        <p14:creationId xmlns:p14="http://schemas.microsoft.com/office/powerpoint/2010/main" val="3037522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t>Treasurer’s Report </a:t>
            </a:r>
            <a:br>
              <a:rPr lang="en-US" sz="4000" dirty="0"/>
            </a:br>
            <a:r>
              <a:rPr lang="en-US" sz="4000" dirty="0"/>
              <a:t>Ed </a:t>
            </a:r>
            <a:r>
              <a:rPr lang="en-US" sz="4000" dirty="0" err="1"/>
              <a:t>Bagon</a:t>
            </a:r>
            <a:endParaRPr lang="en-US" sz="4000" dirty="0"/>
          </a:p>
        </p:txBody>
      </p:sp>
      <p:sp>
        <p:nvSpPr>
          <p:cNvPr id="3" name="Content Placeholder 2"/>
          <p:cNvSpPr>
            <a:spLocks noGrp="1"/>
          </p:cNvSpPr>
          <p:nvPr>
            <p:ph idx="1"/>
          </p:nvPr>
        </p:nvSpPr>
        <p:spPr/>
        <p:txBody>
          <a:bodyPr>
            <a:noAutofit/>
          </a:bodyPr>
          <a:lstStyle/>
          <a:p>
            <a:pPr marL="0" indent="0">
              <a:buNone/>
            </a:pPr>
            <a:endParaRPr lang="en-US" sz="3200" dirty="0"/>
          </a:p>
          <a:p>
            <a:pPr marL="0" indent="0">
              <a:buNone/>
            </a:pPr>
            <a:r>
              <a:rPr lang="en-US" sz="3200" dirty="0"/>
              <a:t>				 $35,127</a:t>
            </a:r>
          </a:p>
          <a:p>
            <a:pPr marL="0" indent="0">
              <a:buNone/>
            </a:pPr>
            <a:endParaRPr lang="en-US" sz="3200" dirty="0"/>
          </a:p>
        </p:txBody>
      </p:sp>
      <p:graphicFrame>
        <p:nvGraphicFramePr>
          <p:cNvPr id="4" name="Table 3">
            <a:extLst>
              <a:ext uri="{FF2B5EF4-FFF2-40B4-BE49-F238E27FC236}">
                <a16:creationId xmlns:a16="http://schemas.microsoft.com/office/drawing/2014/main" id="{18B0E696-EB1D-4CBD-8BBA-E03D360B96E8}"/>
              </a:ext>
            </a:extLst>
          </p:cNvPr>
          <p:cNvGraphicFramePr>
            <a:graphicFrameLocks noGrp="1"/>
          </p:cNvGraphicFramePr>
          <p:nvPr>
            <p:extLst>
              <p:ext uri="{D42A27DB-BD31-4B8C-83A1-F6EECF244321}">
                <p14:modId xmlns:p14="http://schemas.microsoft.com/office/powerpoint/2010/main" val="1949898617"/>
              </p:ext>
            </p:extLst>
          </p:nvPr>
        </p:nvGraphicFramePr>
        <p:xfrm>
          <a:off x="2286000" y="2171700"/>
          <a:ext cx="8686800" cy="4686301"/>
        </p:xfrm>
        <a:graphic>
          <a:graphicData uri="http://schemas.openxmlformats.org/drawingml/2006/table">
            <a:tbl>
              <a:tblPr firstRow="1" firstCol="1" lastRow="1" lastCol="1" bandRow="1" bandCol="1">
                <a:tableStyleId>{5C22544A-7EE6-4342-B048-85BDC9FD1C3A}</a:tableStyleId>
              </a:tblPr>
              <a:tblGrid>
                <a:gridCol w="1388668">
                  <a:extLst>
                    <a:ext uri="{9D8B030D-6E8A-4147-A177-3AD203B41FA5}">
                      <a16:colId xmlns:a16="http://schemas.microsoft.com/office/drawing/2014/main" val="2330992406"/>
                    </a:ext>
                  </a:extLst>
                </a:gridCol>
                <a:gridCol w="3143246">
                  <a:extLst>
                    <a:ext uri="{9D8B030D-6E8A-4147-A177-3AD203B41FA5}">
                      <a16:colId xmlns:a16="http://schemas.microsoft.com/office/drawing/2014/main" val="2233251969"/>
                    </a:ext>
                  </a:extLst>
                </a:gridCol>
                <a:gridCol w="193097">
                  <a:extLst>
                    <a:ext uri="{9D8B030D-6E8A-4147-A177-3AD203B41FA5}">
                      <a16:colId xmlns:a16="http://schemas.microsoft.com/office/drawing/2014/main" val="1195651316"/>
                    </a:ext>
                  </a:extLst>
                </a:gridCol>
                <a:gridCol w="1858443">
                  <a:extLst>
                    <a:ext uri="{9D8B030D-6E8A-4147-A177-3AD203B41FA5}">
                      <a16:colId xmlns:a16="http://schemas.microsoft.com/office/drawing/2014/main" val="3889539129"/>
                    </a:ext>
                  </a:extLst>
                </a:gridCol>
                <a:gridCol w="2103346">
                  <a:extLst>
                    <a:ext uri="{9D8B030D-6E8A-4147-A177-3AD203B41FA5}">
                      <a16:colId xmlns:a16="http://schemas.microsoft.com/office/drawing/2014/main" val="3983846137"/>
                    </a:ext>
                  </a:extLst>
                </a:gridCol>
              </a:tblGrid>
              <a:tr h="586114">
                <a:tc gridSpan="2">
                  <a:txBody>
                    <a:bodyPr/>
                    <a:lstStyle/>
                    <a:p>
                      <a:pPr marL="53975" marR="0">
                        <a:spcBef>
                          <a:spcPts val="285"/>
                        </a:spcBef>
                        <a:spcAft>
                          <a:spcPts val="0"/>
                        </a:spcAft>
                      </a:pPr>
                      <a:r>
                        <a:rPr lang="en-US" sz="1100" spc="-10">
                          <a:effectLst/>
                        </a:rPr>
                        <a:t>TOTAL</a:t>
                      </a:r>
                      <a:r>
                        <a:rPr lang="en-US" sz="1100" spc="-45">
                          <a:effectLst/>
                        </a:rPr>
                        <a:t> </a:t>
                      </a:r>
                      <a:r>
                        <a:rPr lang="en-US" sz="1100" spc="-10">
                          <a:effectLst/>
                        </a:rPr>
                        <a:t>BIM</a:t>
                      </a:r>
                      <a:r>
                        <a:rPr lang="en-US" sz="1100" spc="-65">
                          <a:effectLst/>
                        </a:rPr>
                        <a:t> </a:t>
                      </a:r>
                      <a:r>
                        <a:rPr lang="en-US" sz="1100" spc="-5">
                          <a:effectLst/>
                        </a:rPr>
                        <a:t>ACCOUNT</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gridSpan="3">
                  <a:txBody>
                    <a:bodyPr/>
                    <a:lstStyle/>
                    <a:p>
                      <a:pPr marL="0" marR="186690" algn="r">
                        <a:spcBef>
                          <a:spcPts val="470"/>
                        </a:spcBef>
                        <a:spcAft>
                          <a:spcPts val="0"/>
                        </a:spcAft>
                      </a:pPr>
                      <a:r>
                        <a:rPr lang="en-US" sz="1200">
                          <a:effectLst/>
                        </a:rPr>
                        <a:t>19,162.57</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8138419"/>
                  </a:ext>
                </a:extLst>
              </a:tr>
              <a:tr h="586114">
                <a:tc gridSpan="2">
                  <a:txBody>
                    <a:bodyPr/>
                    <a:lstStyle/>
                    <a:p>
                      <a:pPr marL="53975" marR="0">
                        <a:spcBef>
                          <a:spcPts val="470"/>
                        </a:spcBef>
                        <a:spcAft>
                          <a:spcPts val="0"/>
                        </a:spcAft>
                      </a:pPr>
                      <a:r>
                        <a:rPr lang="en-US" sz="1200">
                          <a:effectLst/>
                        </a:rPr>
                        <a:t>AVAILABLE</a:t>
                      </a:r>
                      <a:r>
                        <a:rPr lang="en-US" sz="1200" spc="-55">
                          <a:effectLst/>
                        </a:rPr>
                        <a:t> </a:t>
                      </a:r>
                      <a:r>
                        <a:rPr lang="en-US" sz="1200">
                          <a:effectLst/>
                        </a:rPr>
                        <a:t>CHECKING</a:t>
                      </a:r>
                      <a:r>
                        <a:rPr lang="en-US" sz="1200" spc="-55">
                          <a:effectLst/>
                        </a:rPr>
                        <a:t> </a:t>
                      </a:r>
                      <a:r>
                        <a:rPr lang="en-US" sz="1200">
                          <a:effectLst/>
                        </a:rPr>
                        <a:t>BALANCE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gridSpan="3">
                  <a:txBody>
                    <a:bodyPr/>
                    <a:lstStyle/>
                    <a:p>
                      <a:pPr marL="0" marR="186690" algn="r">
                        <a:spcBef>
                          <a:spcPts val="470"/>
                        </a:spcBef>
                        <a:spcAft>
                          <a:spcPts val="0"/>
                        </a:spcAft>
                      </a:pPr>
                      <a:r>
                        <a:rPr lang="en-US" sz="1200">
                          <a:effectLst/>
                        </a:rPr>
                        <a:t>16,705.05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24528301"/>
                  </a:ext>
                </a:extLst>
              </a:tr>
              <a:tr h="586114">
                <a:tc gridSpan="2">
                  <a:txBody>
                    <a:bodyPr/>
                    <a:lstStyle/>
                    <a:p>
                      <a:pPr marL="53975" marR="0">
                        <a:spcBef>
                          <a:spcPts val="285"/>
                        </a:spcBef>
                        <a:spcAft>
                          <a:spcPts val="0"/>
                        </a:spcAft>
                      </a:pPr>
                      <a:r>
                        <a:rPr lang="en-US" sz="1100" spc="-15">
                          <a:effectLst/>
                        </a:rPr>
                        <a:t>TOTAL</a:t>
                      </a:r>
                      <a:r>
                        <a:rPr lang="en-US" sz="1100" spc="-105">
                          <a:effectLst/>
                        </a:rPr>
                        <a:t> </a:t>
                      </a:r>
                      <a:r>
                        <a:rPr lang="en-US" sz="1100" spc="-10">
                          <a:effectLst/>
                        </a:rPr>
                        <a:t>ASSETS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gridSpan="3">
                  <a:txBody>
                    <a:bodyPr/>
                    <a:lstStyle/>
                    <a:p>
                      <a:pPr marL="0" marR="186690" algn="r">
                        <a:spcBef>
                          <a:spcPts val="470"/>
                        </a:spcBef>
                        <a:spcAft>
                          <a:spcPts val="0"/>
                        </a:spcAft>
                      </a:pPr>
                      <a:r>
                        <a:rPr lang="en-US" sz="1200">
                          <a:effectLst/>
                        </a:rPr>
                        <a:t>35,867.62</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66510474"/>
                  </a:ext>
                </a:extLst>
              </a:tr>
              <a:tr h="509097">
                <a:tc gridSpan="2">
                  <a:txBody>
                    <a:bodyPr/>
                    <a:lstStyle/>
                    <a:p>
                      <a:pPr marL="0" marR="0">
                        <a:spcBef>
                          <a:spcPts val="0"/>
                        </a:spcBef>
                        <a:spcAft>
                          <a:spcPts val="0"/>
                        </a:spcAft>
                      </a:pPr>
                      <a:r>
                        <a:rPr lang="en-US" sz="12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gridSpan="3">
                  <a:txBody>
                    <a:bodyPr/>
                    <a:lstStyle/>
                    <a:p>
                      <a:pPr marL="0" marR="0">
                        <a:spcBef>
                          <a:spcPts val="0"/>
                        </a:spcBef>
                        <a:spcAft>
                          <a:spcPts val="0"/>
                        </a:spcAft>
                      </a:pPr>
                      <a:r>
                        <a:rPr lang="en-US" sz="12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4040079"/>
                  </a:ext>
                </a:extLst>
              </a:tr>
              <a:tr h="610916">
                <a:tc>
                  <a:txBody>
                    <a:bodyPr/>
                    <a:lstStyle/>
                    <a:p>
                      <a:pPr marL="53975" marR="0">
                        <a:spcBef>
                          <a:spcPts val="330"/>
                        </a:spcBef>
                        <a:spcAft>
                          <a:spcPts val="0"/>
                        </a:spcAft>
                      </a:pPr>
                      <a:r>
                        <a:rPr lang="en-US" sz="1400" dirty="0">
                          <a:effectLst/>
                        </a:rPr>
                        <a:t>DEPOSITS</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35890" marR="0">
                        <a:spcBef>
                          <a:spcPts val="330"/>
                        </a:spcBef>
                        <a:spcAft>
                          <a:spcPts val="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gridSpan="3">
                  <a:txBody>
                    <a:bodyPr/>
                    <a:lstStyle/>
                    <a:p>
                      <a:pPr marL="0" marR="186690" algn="r">
                        <a:spcBef>
                          <a:spcPts val="470"/>
                        </a:spcBef>
                        <a:spcAft>
                          <a:spcPts val="0"/>
                        </a:spcAft>
                      </a:pPr>
                      <a:r>
                        <a:rPr lang="en-US" sz="1200">
                          <a:effectLst/>
                        </a:rPr>
                        <a:t>490.25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1932700"/>
                  </a:ext>
                </a:extLst>
              </a:tr>
              <a:tr h="610916">
                <a:tc gridSpan="2">
                  <a:txBody>
                    <a:bodyPr/>
                    <a:lstStyle/>
                    <a:p>
                      <a:pPr marL="53975" marR="0">
                        <a:spcBef>
                          <a:spcPts val="330"/>
                        </a:spcBef>
                        <a:spcAft>
                          <a:spcPts val="0"/>
                        </a:spcAft>
                        <a:tabLst>
                          <a:tab pos="1156335" algn="l"/>
                        </a:tabLst>
                      </a:pPr>
                      <a:r>
                        <a:rPr lang="en-US" sz="1400">
                          <a:effectLst/>
                        </a:rPr>
                        <a:t>INTEREST	(Savings/Checking)</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a:txBody>
                    <a:bodyPr/>
                    <a:lstStyle/>
                    <a:p>
                      <a:pPr marL="0" marR="0">
                        <a:spcBef>
                          <a:spcPts val="0"/>
                        </a:spcBef>
                        <a:spcAft>
                          <a:spcPts val="0"/>
                        </a:spcAft>
                      </a:pPr>
                      <a:r>
                        <a:rPr lang="en-US" sz="1200">
                          <a:effectLst/>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40640" marR="0">
                        <a:spcBef>
                          <a:spcPts val="470"/>
                        </a:spcBef>
                        <a:spcAft>
                          <a:spcPts val="0"/>
                        </a:spcAft>
                      </a:pP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4945" algn="r">
                        <a:spcBef>
                          <a:spcPts val="470"/>
                        </a:spcBef>
                        <a:spcAft>
                          <a:spcPts val="0"/>
                        </a:spcAft>
                      </a:pPr>
                      <a:r>
                        <a:rPr lang="en-US" sz="1200">
                          <a:effectLst/>
                        </a:rPr>
                        <a:t>0.45</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71839101"/>
                  </a:ext>
                </a:extLst>
              </a:tr>
              <a:tr h="586114">
                <a:tc gridSpan="2">
                  <a:txBody>
                    <a:bodyPr/>
                    <a:lstStyle/>
                    <a:p>
                      <a:pPr marL="53975" marR="0">
                        <a:spcBef>
                          <a:spcPts val="285"/>
                        </a:spcBef>
                        <a:spcAft>
                          <a:spcPts val="0"/>
                        </a:spcAft>
                      </a:pPr>
                      <a:r>
                        <a:rPr lang="en-US" sz="1100">
                          <a:effectLst/>
                        </a:rPr>
                        <a:t>TOTAL</a:t>
                      </a:r>
                      <a:r>
                        <a:rPr lang="en-US" sz="1100" spc="-65">
                          <a:effectLst/>
                        </a:rPr>
                        <a:t> </a:t>
                      </a:r>
                      <a:r>
                        <a:rPr lang="en-US" sz="1100">
                          <a:effectLst/>
                        </a:rPr>
                        <a:t>INCOME</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gridSpan="3">
                  <a:txBody>
                    <a:bodyPr/>
                    <a:lstStyle/>
                    <a:p>
                      <a:pPr marL="0" marR="186690" algn="r">
                        <a:spcBef>
                          <a:spcPts val="470"/>
                        </a:spcBef>
                        <a:spcAft>
                          <a:spcPts val="0"/>
                        </a:spcAft>
                      </a:pPr>
                      <a:r>
                        <a:rPr lang="en-US" sz="1200">
                          <a:effectLst/>
                        </a:rPr>
                        <a:t>490.70</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8130594"/>
                  </a:ext>
                </a:extLst>
              </a:tr>
              <a:tr h="610916">
                <a:tc gridSpan="2">
                  <a:txBody>
                    <a:bodyPr/>
                    <a:lstStyle/>
                    <a:p>
                      <a:pPr marL="53975" marR="0">
                        <a:spcBef>
                          <a:spcPts val="610"/>
                        </a:spcBef>
                        <a:spcAft>
                          <a:spcPts val="0"/>
                        </a:spcAft>
                      </a:pPr>
                      <a:r>
                        <a:rPr lang="en-US" sz="1100">
                          <a:effectLst/>
                        </a:rPr>
                        <a:t>EXPENSES</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gridSpan="3">
                  <a:txBody>
                    <a:bodyPr/>
                    <a:lstStyle/>
                    <a:p>
                      <a:pPr marL="0" marR="186690" algn="r">
                        <a:spcBef>
                          <a:spcPts val="470"/>
                        </a:spcBef>
                        <a:spcAft>
                          <a:spcPts val="0"/>
                        </a:spcAft>
                      </a:pPr>
                      <a:r>
                        <a:rPr lang="en-US" sz="1200" dirty="0">
                          <a:effectLst/>
                        </a:rPr>
                        <a:t>604.55</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92171547"/>
                  </a:ext>
                </a:extLst>
              </a:tr>
            </a:tbl>
          </a:graphicData>
        </a:graphic>
      </p:graphicFrame>
    </p:spTree>
    <p:extLst>
      <p:ext uri="{BB962C8B-B14F-4D97-AF65-F5344CB8AC3E}">
        <p14:creationId xmlns:p14="http://schemas.microsoft.com/office/powerpoint/2010/main" val="3071580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Trustees Report</a:t>
            </a:r>
            <a:br>
              <a:rPr lang="en-US" sz="3200" b="1" dirty="0"/>
            </a:br>
            <a:r>
              <a:rPr lang="en-US" sz="3200" b="1" dirty="0"/>
              <a:t>Jesus Lego</a:t>
            </a:r>
          </a:p>
        </p:txBody>
      </p:sp>
      <p:sp>
        <p:nvSpPr>
          <p:cNvPr id="3" name="Content Placeholder 2"/>
          <p:cNvSpPr>
            <a:spLocks noGrp="1"/>
          </p:cNvSpPr>
          <p:nvPr>
            <p:ph idx="1"/>
          </p:nvPr>
        </p:nvSpPr>
        <p:spPr/>
        <p:txBody>
          <a:bodyPr>
            <a:normAutofit/>
          </a:bodyPr>
          <a:lstStyle/>
          <a:p>
            <a:r>
              <a:rPr lang="en-US" sz="2800" dirty="0"/>
              <a:t>Candidates for Columbian Year 21-22 please submit names or nominations starting April 1, 2021</a:t>
            </a:r>
          </a:p>
          <a:p>
            <a:r>
              <a:rPr lang="en-US" sz="2800" dirty="0"/>
              <a:t>Council Elections will be held on June 2, 2021 at hybrid meeting at 7:30 PM.  Columbus club elections held after council meeting</a:t>
            </a:r>
          </a:p>
          <a:p>
            <a:r>
              <a:rPr lang="en-US" sz="2800" dirty="0"/>
              <a:t>List of Interested Candidate who submitted their names</a:t>
            </a:r>
          </a:p>
        </p:txBody>
      </p:sp>
    </p:spTree>
    <p:extLst>
      <p:ext uri="{BB962C8B-B14F-4D97-AF65-F5344CB8AC3E}">
        <p14:creationId xmlns:p14="http://schemas.microsoft.com/office/powerpoint/2010/main" val="73627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8B7B8-6B04-41E2-9643-98CCF484504D}"/>
              </a:ext>
            </a:extLst>
          </p:cNvPr>
          <p:cNvSpPr>
            <a:spLocks noGrp="1"/>
          </p:cNvSpPr>
          <p:nvPr>
            <p:ph type="title"/>
          </p:nvPr>
        </p:nvSpPr>
        <p:spPr/>
        <p:txBody>
          <a:bodyPr/>
          <a:lstStyle/>
          <a:p>
            <a:r>
              <a:rPr lang="en-US" dirty="0"/>
              <a:t>The </a:t>
            </a:r>
            <a:r>
              <a:rPr lang="en-US" dirty="0" err="1"/>
              <a:t>Columbiettes</a:t>
            </a:r>
            <a:endParaRPr lang="en-US" dirty="0"/>
          </a:p>
        </p:txBody>
      </p:sp>
      <p:pic>
        <p:nvPicPr>
          <p:cNvPr id="6" name="Content Placeholder 5" descr="A person smiling for the camera&#10;&#10;Description automatically generated with medium confidence">
            <a:extLst>
              <a:ext uri="{FF2B5EF4-FFF2-40B4-BE49-F238E27FC236}">
                <a16:creationId xmlns:a16="http://schemas.microsoft.com/office/drawing/2014/main" id="{9595FDE1-8C8B-4BB9-9C2A-CEC07CDD8DEF}"/>
              </a:ext>
            </a:extLst>
          </p:cNvPr>
          <p:cNvPicPr>
            <a:picLocks noGrp="1" noChangeAspect="1"/>
          </p:cNvPicPr>
          <p:nvPr>
            <p:ph idx="1"/>
          </p:nvPr>
        </p:nvPicPr>
        <p:blipFill>
          <a:blip r:embed="rId2"/>
          <a:stretch>
            <a:fillRect/>
          </a:stretch>
        </p:blipFill>
        <p:spPr>
          <a:xfrm>
            <a:off x="7278063" y="685800"/>
            <a:ext cx="3168312" cy="5175250"/>
          </a:xfrm>
        </p:spPr>
      </p:pic>
      <p:sp>
        <p:nvSpPr>
          <p:cNvPr id="4" name="Text Placeholder 3">
            <a:extLst>
              <a:ext uri="{FF2B5EF4-FFF2-40B4-BE49-F238E27FC236}">
                <a16:creationId xmlns:a16="http://schemas.microsoft.com/office/drawing/2014/main" id="{7474A362-E3A1-49D4-BCCF-E2B9FB8FD6ED}"/>
              </a:ext>
            </a:extLst>
          </p:cNvPr>
          <p:cNvSpPr>
            <a:spLocks noGrp="1"/>
          </p:cNvSpPr>
          <p:nvPr>
            <p:ph type="body" sz="half" idx="2"/>
          </p:nvPr>
        </p:nvSpPr>
        <p:spPr/>
        <p:txBody>
          <a:bodyPr>
            <a:normAutofit/>
          </a:bodyPr>
          <a:lstStyle/>
          <a:p>
            <a:r>
              <a:rPr lang="en-US" sz="3200" dirty="0"/>
              <a:t>A presentation by Carla Trevino</a:t>
            </a:r>
          </a:p>
        </p:txBody>
      </p:sp>
    </p:spTree>
    <p:extLst>
      <p:ext uri="{BB962C8B-B14F-4D97-AF65-F5344CB8AC3E}">
        <p14:creationId xmlns:p14="http://schemas.microsoft.com/office/powerpoint/2010/main" val="2976784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D3AAC-ADAE-4342-B101-6951E0FFA746}"/>
              </a:ext>
            </a:extLst>
          </p:cNvPr>
          <p:cNvSpPr>
            <a:spLocks noGrp="1"/>
          </p:cNvSpPr>
          <p:nvPr>
            <p:ph type="title"/>
          </p:nvPr>
        </p:nvSpPr>
        <p:spPr/>
        <p:txBody>
          <a:bodyPr/>
          <a:lstStyle/>
          <a:p>
            <a:r>
              <a:rPr lang="en-US" dirty="0"/>
              <a:t>Knights</a:t>
            </a:r>
            <a:br>
              <a:rPr lang="en-US" dirty="0"/>
            </a:br>
            <a:r>
              <a:rPr lang="en-US" dirty="0"/>
              <a:t>on </a:t>
            </a:r>
            <a:br>
              <a:rPr lang="en-US" dirty="0"/>
            </a:br>
            <a:r>
              <a:rPr lang="en-US" dirty="0"/>
              <a:t>Bikes</a:t>
            </a:r>
          </a:p>
        </p:txBody>
      </p:sp>
      <p:pic>
        <p:nvPicPr>
          <p:cNvPr id="6" name="Picture Placeholder 5" descr="Logo&#10;&#10;Description automatically generated">
            <a:extLst>
              <a:ext uri="{FF2B5EF4-FFF2-40B4-BE49-F238E27FC236}">
                <a16:creationId xmlns:a16="http://schemas.microsoft.com/office/drawing/2014/main" id="{B039099D-09C5-4CDF-8886-D7BBB225EFD0}"/>
              </a:ext>
            </a:extLst>
          </p:cNvPr>
          <p:cNvPicPr>
            <a:picLocks noGrp="1" noChangeAspect="1"/>
          </p:cNvPicPr>
          <p:nvPr>
            <p:ph type="pic" idx="1"/>
          </p:nvPr>
        </p:nvPicPr>
        <p:blipFill>
          <a:blip r:embed="rId2"/>
          <a:srcRect l="2647" r="2647"/>
          <a:stretch>
            <a:fillRect/>
          </a:stretch>
        </p:blipFill>
        <p:spPr/>
      </p:pic>
      <p:sp>
        <p:nvSpPr>
          <p:cNvPr id="4" name="Text Placeholder 3">
            <a:extLst>
              <a:ext uri="{FF2B5EF4-FFF2-40B4-BE49-F238E27FC236}">
                <a16:creationId xmlns:a16="http://schemas.microsoft.com/office/drawing/2014/main" id="{2CB503AB-82A7-4BE7-8EBC-12EC7405BC81}"/>
              </a:ext>
            </a:extLst>
          </p:cNvPr>
          <p:cNvSpPr>
            <a:spLocks noGrp="1"/>
          </p:cNvSpPr>
          <p:nvPr>
            <p:ph type="body" sz="half" idx="2"/>
          </p:nvPr>
        </p:nvSpPr>
        <p:spPr/>
        <p:txBody>
          <a:bodyPr>
            <a:normAutofit/>
          </a:bodyPr>
          <a:lstStyle/>
          <a:p>
            <a:r>
              <a:rPr lang="en-US" sz="3200" dirty="0"/>
              <a:t>A presentation</a:t>
            </a:r>
          </a:p>
          <a:p>
            <a:r>
              <a:rPr lang="en-US" sz="3200" dirty="0"/>
              <a:t>By </a:t>
            </a:r>
          </a:p>
          <a:p>
            <a:r>
              <a:rPr lang="en-US" sz="3200" dirty="0"/>
              <a:t>Raj </a:t>
            </a:r>
          </a:p>
        </p:txBody>
      </p:sp>
    </p:spTree>
    <p:extLst>
      <p:ext uri="{BB962C8B-B14F-4D97-AF65-F5344CB8AC3E}">
        <p14:creationId xmlns:p14="http://schemas.microsoft.com/office/powerpoint/2010/main" val="4049147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00DD0A-D322-4E86-A7AC-4588771681DC}"/>
              </a:ext>
            </a:extLst>
          </p:cNvPr>
          <p:cNvSpPr txBox="1"/>
          <p:nvPr/>
        </p:nvSpPr>
        <p:spPr>
          <a:xfrm>
            <a:off x="512956" y="223234"/>
            <a:ext cx="11356315" cy="830997"/>
          </a:xfrm>
          <a:prstGeom prst="rect">
            <a:avLst/>
          </a:prstGeom>
          <a:noFill/>
        </p:spPr>
        <p:txBody>
          <a:bodyPr wrap="square" rtlCol="0">
            <a:spAutoFit/>
          </a:bodyPr>
          <a:lstStyle/>
          <a:p>
            <a:pPr algn="ctr"/>
            <a:r>
              <a:rPr lang="en-US" sz="4800" dirty="0"/>
              <a:t>Programs Reports</a:t>
            </a:r>
          </a:p>
        </p:txBody>
      </p:sp>
      <p:sp>
        <p:nvSpPr>
          <p:cNvPr id="5" name="TextBox 4">
            <a:extLst>
              <a:ext uri="{FF2B5EF4-FFF2-40B4-BE49-F238E27FC236}">
                <a16:creationId xmlns:a16="http://schemas.microsoft.com/office/drawing/2014/main" id="{86DAB767-A903-9C42-9E63-AC0BB06256AF}"/>
              </a:ext>
            </a:extLst>
          </p:cNvPr>
          <p:cNvSpPr txBox="1"/>
          <p:nvPr/>
        </p:nvSpPr>
        <p:spPr>
          <a:xfrm>
            <a:off x="0" y="1054231"/>
            <a:ext cx="12192000" cy="584775"/>
          </a:xfrm>
          <a:prstGeom prst="rect">
            <a:avLst/>
          </a:prstGeom>
          <a:noFill/>
        </p:spPr>
        <p:txBody>
          <a:bodyPr wrap="square" rtlCol="0">
            <a:spAutoFit/>
          </a:bodyPr>
          <a:lstStyle/>
          <a:p>
            <a:pPr algn="ctr"/>
            <a:r>
              <a:rPr lang="en-US" sz="3200" b="1" dirty="0"/>
              <a:t>Sage Chavez Deputy Grand Knight</a:t>
            </a:r>
          </a:p>
        </p:txBody>
      </p:sp>
      <p:sp>
        <p:nvSpPr>
          <p:cNvPr id="3" name="TextBox 2">
            <a:extLst>
              <a:ext uri="{FF2B5EF4-FFF2-40B4-BE49-F238E27FC236}">
                <a16:creationId xmlns:a16="http://schemas.microsoft.com/office/drawing/2014/main" id="{0D207B64-8AEB-1E4F-9487-C122EC21A7F8}"/>
              </a:ext>
            </a:extLst>
          </p:cNvPr>
          <p:cNvSpPr txBox="1"/>
          <p:nvPr/>
        </p:nvSpPr>
        <p:spPr>
          <a:xfrm>
            <a:off x="802888" y="1828804"/>
            <a:ext cx="11389111" cy="6986528"/>
          </a:xfrm>
          <a:prstGeom prst="rect">
            <a:avLst/>
          </a:prstGeom>
          <a:noFill/>
        </p:spPr>
        <p:txBody>
          <a:bodyPr wrap="square" rtlCol="0">
            <a:spAutoFit/>
          </a:bodyPr>
          <a:lstStyle/>
          <a:p>
            <a:pPr marL="285750" indent="-285750">
              <a:buFont typeface="Arial" panose="020B0604020202020204" pitchFamily="34" charset="0"/>
              <a:buChar char="•"/>
            </a:pPr>
            <a:r>
              <a:rPr lang="en" sz="2000" b="1" dirty="0"/>
              <a:t>Community </a:t>
            </a:r>
            <a:r>
              <a:rPr lang="en-US" sz="2000" b="1" dirty="0"/>
              <a:t>-SK Gilbert Alvarez</a:t>
            </a:r>
          </a:p>
          <a:p>
            <a:pPr marL="457200" lvl="0" indent="-342900">
              <a:buSzPts val="1800"/>
              <a:buChar char="-"/>
            </a:pPr>
            <a:r>
              <a:rPr lang="en-US" sz="2000" dirty="0"/>
              <a:t>Squires &amp; Roses </a:t>
            </a:r>
          </a:p>
          <a:p>
            <a:pPr marL="457200" indent="-342900">
              <a:buSzPts val="1800"/>
              <a:buFont typeface="Arial" panose="020B0604020202020204" pitchFamily="34" charset="0"/>
              <a:buChar char="•"/>
            </a:pPr>
            <a:r>
              <a:rPr lang="en-US" sz="2000" b="1" dirty="0"/>
              <a:t>Family Bro. Rich </a:t>
            </a:r>
            <a:r>
              <a:rPr lang="en-US" sz="2000" b="1" dirty="0" err="1"/>
              <a:t>Hirasuna</a:t>
            </a:r>
            <a:endParaRPr lang="en-US" sz="2000" b="1" dirty="0"/>
          </a:p>
          <a:p>
            <a:pPr marL="457200" lvl="0" indent="-342900">
              <a:buSzPts val="1800"/>
              <a:buFont typeface="Arial" panose="020B0604020202020204" pitchFamily="34" charset="0"/>
              <a:buChar char="•"/>
            </a:pPr>
            <a:r>
              <a:rPr lang="en-US" sz="2000" dirty="0"/>
              <a:t>K Family Rosary on March 16</a:t>
            </a:r>
          </a:p>
          <a:p>
            <a:pPr marL="285750" lvl="0" indent="-285750">
              <a:buFont typeface="Arial" panose="020B0604020202020204" pitchFamily="34" charset="0"/>
              <a:buChar char="•"/>
            </a:pPr>
            <a:r>
              <a:rPr lang="en-US" sz="2000" dirty="0"/>
              <a:t>FFF </a:t>
            </a:r>
          </a:p>
          <a:p>
            <a:pPr marL="457200" lvl="0" indent="-457200">
              <a:buFont typeface="Arial" panose="020B0604020202020204" pitchFamily="34" charset="0"/>
              <a:buChar char="•"/>
            </a:pPr>
            <a:r>
              <a:rPr lang="en-US" sz="2000" b="1" dirty="0"/>
              <a:t>Faith SK Sage Chavez</a:t>
            </a:r>
          </a:p>
          <a:p>
            <a:pPr marL="114300" lvl="0">
              <a:buSzPts val="1800"/>
            </a:pPr>
            <a:r>
              <a:rPr lang="en" sz="2000" dirty="0"/>
              <a:t>Into the Breach</a:t>
            </a:r>
          </a:p>
          <a:p>
            <a:pPr marL="114300" lvl="0">
              <a:buSzPts val="1800"/>
            </a:pPr>
            <a:r>
              <a:rPr lang="en" sz="2000" dirty="0"/>
              <a:t>Adoration Program</a:t>
            </a:r>
          </a:p>
          <a:p>
            <a:pPr marL="114300" lvl="0">
              <a:buSzPts val="1800"/>
            </a:pPr>
            <a:r>
              <a:rPr lang="en" sz="2000" dirty="0"/>
              <a:t>Semenarian Check Presentation </a:t>
            </a:r>
          </a:p>
          <a:p>
            <a:pPr marL="342900" indent="-342900">
              <a:buFont typeface="Arial" panose="020B0604020202020204" pitchFamily="34" charset="0"/>
              <a:buChar char="•"/>
            </a:pPr>
            <a:r>
              <a:rPr lang="en-US" sz="2000" b="1" dirty="0"/>
              <a:t>Life SK Armando Mena</a:t>
            </a:r>
          </a:p>
          <a:p>
            <a:pPr marL="342900" indent="-342900">
              <a:buFont typeface="Arial" panose="020B0604020202020204" pitchFamily="34" charset="0"/>
              <a:buChar char="•"/>
            </a:pPr>
            <a:r>
              <a:rPr lang="en-US" sz="2000" dirty="0"/>
              <a:t>Mobile on Parish</a:t>
            </a:r>
          </a:p>
          <a:p>
            <a:pPr marL="285750" indent="-285750"/>
            <a:endParaRPr lang="en-US" sz="2000" dirty="0"/>
          </a:p>
          <a:p>
            <a:pPr marL="285750" indent="-285750"/>
            <a:endParaRPr lang="en-US" sz="2000" dirty="0"/>
          </a:p>
          <a:p>
            <a:pPr marL="342900" indent="-342900">
              <a:buFont typeface="Arial" panose="020B0604020202020204" pitchFamily="34" charset="0"/>
              <a:buChar char="•"/>
            </a:pPr>
            <a:endParaRPr lang="en" sz="2000" dirty="0"/>
          </a:p>
          <a:p>
            <a:pPr marL="457200" lvl="0" indent="-342900">
              <a:buSzPts val="1800"/>
              <a:buFont typeface="Arial" panose="020B0604020202020204" pitchFamily="34" charset="0"/>
              <a:buChar char="•"/>
            </a:pPr>
            <a:endParaRPr lang="en" sz="2000" dirty="0"/>
          </a:p>
          <a:p>
            <a:pPr marL="457200" lvl="0" indent="-457200">
              <a:buFont typeface="Arial" panose="020B0604020202020204" pitchFamily="34" charset="0"/>
              <a:buChar char="•"/>
            </a:pPr>
            <a:endParaRPr lang="en-US" sz="2800" dirty="0"/>
          </a:p>
          <a:p>
            <a:pPr lvl="0"/>
            <a:endParaRPr lang="en-US" sz="2800" dirty="0"/>
          </a:p>
          <a:p>
            <a:pPr lvl="0"/>
            <a:endParaRPr lang="en-US" sz="2800" dirty="0"/>
          </a:p>
          <a:p>
            <a:pPr lvl="0"/>
            <a:endParaRPr lang="en-US" sz="3200" dirty="0"/>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195691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96282C0-351C-48EE-A89D-D662C5DB2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00824" y="685800"/>
            <a:ext cx="6176776" cy="1485900"/>
          </a:xfrm>
        </p:spPr>
        <p:txBody>
          <a:bodyPr>
            <a:normAutofit/>
          </a:bodyPr>
          <a:lstStyle/>
          <a:p>
            <a:r>
              <a:rPr lang="en-US" b="1" dirty="0"/>
              <a:t>community</a:t>
            </a:r>
            <a:br>
              <a:rPr lang="en-US" b="1" dirty="0"/>
            </a:br>
            <a:r>
              <a:rPr lang="en-US" b="1" dirty="0"/>
              <a:t>Gilbert Alvarez</a:t>
            </a:r>
          </a:p>
        </p:txBody>
      </p:sp>
      <p:sp>
        <p:nvSpPr>
          <p:cNvPr id="14" name="Rectangle 13">
            <a:extLst>
              <a:ext uri="{FF2B5EF4-FFF2-40B4-BE49-F238E27FC236}">
                <a16:creationId xmlns:a16="http://schemas.microsoft.com/office/drawing/2014/main" id="{1B35EC73-2F87-44A7-B231-91053659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100824" y="2286000"/>
            <a:ext cx="6176776" cy="3581400"/>
          </a:xfrm>
        </p:spPr>
        <p:txBody>
          <a:bodyPr>
            <a:normAutofit/>
          </a:bodyPr>
          <a:lstStyle/>
          <a:p>
            <a:pPr marL="0" indent="0">
              <a:buNone/>
            </a:pPr>
            <a:endParaRPr lang="en-US" dirty="0"/>
          </a:p>
          <a:p>
            <a:endParaRPr lang="en-US" sz="3600" dirty="0"/>
          </a:p>
          <a:p>
            <a:endParaRPr lang="en-US" dirty="0"/>
          </a:p>
          <a:p>
            <a:endParaRPr lang="en-US" dirty="0"/>
          </a:p>
        </p:txBody>
      </p:sp>
      <p:pic>
        <p:nvPicPr>
          <p:cNvPr id="5" name="Picture 4" descr="A picture containing person, person, wearing, ceiling&#10;&#10;Description automatically generated">
            <a:extLst>
              <a:ext uri="{FF2B5EF4-FFF2-40B4-BE49-F238E27FC236}">
                <a16:creationId xmlns:a16="http://schemas.microsoft.com/office/drawing/2014/main" id="{161906EC-012D-47C3-8F64-84B24628B35D}"/>
              </a:ext>
            </a:extLst>
          </p:cNvPr>
          <p:cNvPicPr>
            <a:picLocks noChangeAspect="1"/>
          </p:cNvPicPr>
          <p:nvPr/>
        </p:nvPicPr>
        <p:blipFill>
          <a:blip r:embed="rId2"/>
          <a:stretch>
            <a:fillRect/>
          </a:stretch>
        </p:blipFill>
        <p:spPr>
          <a:xfrm>
            <a:off x="0" y="0"/>
            <a:ext cx="4373545" cy="6858000"/>
          </a:xfrm>
          <a:prstGeom prst="rect">
            <a:avLst/>
          </a:prstGeom>
        </p:spPr>
      </p:pic>
    </p:spTree>
    <p:extLst>
      <p:ext uri="{BB962C8B-B14F-4D97-AF65-F5344CB8AC3E}">
        <p14:creationId xmlns:p14="http://schemas.microsoft.com/office/powerpoint/2010/main" val="400986874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F7CD4-AD4E-6948-ADBE-AA635340DE71}"/>
              </a:ext>
            </a:extLst>
          </p:cNvPr>
          <p:cNvPicPr>
            <a:picLocks noChangeAspect="1"/>
          </p:cNvPicPr>
          <p:nvPr/>
        </p:nvPicPr>
        <p:blipFill>
          <a:blip r:embed="rId2"/>
          <a:stretch>
            <a:fillRect/>
          </a:stretch>
        </p:blipFill>
        <p:spPr>
          <a:xfrm>
            <a:off x="1272988" y="322729"/>
            <a:ext cx="4637750" cy="6131105"/>
          </a:xfrm>
          <a:prstGeom prst="rect">
            <a:avLst/>
          </a:prstGeom>
        </p:spPr>
      </p:pic>
      <p:sp>
        <p:nvSpPr>
          <p:cNvPr id="4" name="TextBox 3">
            <a:extLst>
              <a:ext uri="{FF2B5EF4-FFF2-40B4-BE49-F238E27FC236}">
                <a16:creationId xmlns:a16="http://schemas.microsoft.com/office/drawing/2014/main" id="{A177115D-7026-D64F-9351-24A8A34B8819}"/>
              </a:ext>
            </a:extLst>
          </p:cNvPr>
          <p:cNvSpPr txBox="1"/>
          <p:nvPr/>
        </p:nvSpPr>
        <p:spPr>
          <a:xfrm>
            <a:off x="6920753" y="1129552"/>
            <a:ext cx="4338918" cy="3046988"/>
          </a:xfrm>
          <a:prstGeom prst="rect">
            <a:avLst/>
          </a:prstGeom>
          <a:noFill/>
        </p:spPr>
        <p:txBody>
          <a:bodyPr wrap="square" rtlCol="0">
            <a:spAutoFit/>
          </a:bodyPr>
          <a:lstStyle/>
          <a:p>
            <a:pPr algn="ctr"/>
            <a:r>
              <a:rPr lang="en-US" sz="4800" dirty="0">
                <a:solidFill>
                  <a:srgbClr val="0070C0"/>
                </a:solidFill>
              </a:rPr>
              <a:t>A PRAYER FOR PROTECTION IN TIME OF PANDEMIC</a:t>
            </a:r>
          </a:p>
        </p:txBody>
      </p:sp>
    </p:spTree>
    <p:extLst>
      <p:ext uri="{BB962C8B-B14F-4D97-AF65-F5344CB8AC3E}">
        <p14:creationId xmlns:p14="http://schemas.microsoft.com/office/powerpoint/2010/main" val="1425978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0081" y="791570"/>
            <a:ext cx="4018839" cy="5262390"/>
          </a:xfrm>
        </p:spPr>
        <p:txBody>
          <a:bodyPr anchor="ctr">
            <a:normAutofit/>
          </a:bodyPr>
          <a:lstStyle/>
          <a:p>
            <a:pPr algn="r"/>
            <a:r>
              <a:rPr lang="en-US" sz="5400" b="1">
                <a:solidFill>
                  <a:schemeClr val="bg2"/>
                </a:solidFill>
              </a:rPr>
              <a:t>Family </a:t>
            </a:r>
            <a:br>
              <a:rPr lang="en-US" sz="5400" b="1">
                <a:solidFill>
                  <a:schemeClr val="bg2"/>
                </a:solidFill>
              </a:rPr>
            </a:br>
            <a:r>
              <a:rPr lang="en-US" sz="5400" b="1">
                <a:solidFill>
                  <a:schemeClr val="bg2"/>
                </a:solidFill>
              </a:rPr>
              <a:t>Richard Hirasuna</a:t>
            </a: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6176720" y="791570"/>
            <a:ext cx="4892308" cy="5262390"/>
          </a:xfrm>
        </p:spPr>
        <p:txBody>
          <a:bodyPr anchor="ctr">
            <a:normAutofit/>
          </a:bodyPr>
          <a:lstStyle/>
          <a:p>
            <a:r>
              <a:rPr lang="en-US" sz="2800" dirty="0"/>
              <a:t>Monthly Rosary May 20</a:t>
            </a:r>
            <a:r>
              <a:rPr lang="en-US" sz="2800" baseline="30000" dirty="0"/>
              <a:t>th</a:t>
            </a:r>
            <a:r>
              <a:rPr lang="en-US" sz="2800" dirty="0"/>
              <a:t>   at 7:30 PM via ZOOM .  Invitation for June family is extended.</a:t>
            </a:r>
          </a:p>
          <a:p>
            <a:r>
              <a:rPr lang="en-US" sz="2800" dirty="0"/>
              <a:t>Food for Families.  Five families from council have now contributed over 1540 pounds of food since July 1, 2020.</a:t>
            </a:r>
          </a:p>
          <a:p>
            <a:pPr marL="0" indent="0">
              <a:buNone/>
            </a:pPr>
            <a:endParaRPr lang="en-US" sz="2800" dirty="0"/>
          </a:p>
          <a:p>
            <a:endParaRPr lang="en-US" sz="1800" dirty="0"/>
          </a:p>
          <a:p>
            <a:endParaRPr lang="en-US" sz="1800" dirty="0"/>
          </a:p>
        </p:txBody>
      </p:sp>
    </p:spTree>
    <p:extLst>
      <p:ext uri="{BB962C8B-B14F-4D97-AF65-F5344CB8AC3E}">
        <p14:creationId xmlns:p14="http://schemas.microsoft.com/office/powerpoint/2010/main" val="1014537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7F59D-628C-4053-B41F-489D0045F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2700DD0A-D322-4E86-A7AC-4588771681DC}"/>
              </a:ext>
            </a:extLst>
          </p:cNvPr>
          <p:cNvSpPr txBox="1"/>
          <p:nvPr/>
        </p:nvSpPr>
        <p:spPr>
          <a:xfrm>
            <a:off x="640081" y="791570"/>
            <a:ext cx="4018839" cy="5262390"/>
          </a:xfrm>
          <a:prstGeom prst="rect">
            <a:avLst/>
          </a:prstGeom>
        </p:spPr>
        <p:txBody>
          <a:bodyPr vert="horz" lIns="91440" tIns="45720" rIns="91440" bIns="45720" rtlCol="0" anchor="ctr">
            <a:normAutofit/>
          </a:bodyPr>
          <a:lstStyle/>
          <a:p>
            <a:pPr algn="r" defTabSz="914400">
              <a:lnSpc>
                <a:spcPct val="89000"/>
              </a:lnSpc>
              <a:spcBef>
                <a:spcPct val="0"/>
              </a:spcBef>
              <a:spcAft>
                <a:spcPts val="600"/>
              </a:spcAft>
            </a:pPr>
            <a:r>
              <a:rPr lang="en-US" sz="5400" b="1" dirty="0">
                <a:solidFill>
                  <a:schemeClr val="bg2"/>
                </a:solidFill>
                <a:latin typeface="+mj-lt"/>
                <a:ea typeface="+mj-ea"/>
                <a:cs typeface="+mj-cs"/>
              </a:rPr>
              <a:t>Life</a:t>
            </a:r>
          </a:p>
          <a:p>
            <a:pPr algn="r" defTabSz="914400">
              <a:lnSpc>
                <a:spcPct val="89000"/>
              </a:lnSpc>
              <a:spcBef>
                <a:spcPct val="0"/>
              </a:spcBef>
              <a:spcAft>
                <a:spcPts val="600"/>
              </a:spcAft>
            </a:pPr>
            <a:r>
              <a:rPr lang="en-US" sz="5400" b="1" dirty="0">
                <a:solidFill>
                  <a:schemeClr val="bg2"/>
                </a:solidFill>
                <a:latin typeface="+mj-lt"/>
                <a:ea typeface="+mj-ea"/>
                <a:cs typeface="+mj-cs"/>
              </a:rPr>
              <a:t> </a:t>
            </a:r>
          </a:p>
          <a:p>
            <a:pPr algn="r" defTabSz="914400">
              <a:lnSpc>
                <a:spcPct val="89000"/>
              </a:lnSpc>
              <a:spcBef>
                <a:spcPct val="0"/>
              </a:spcBef>
              <a:spcAft>
                <a:spcPts val="600"/>
              </a:spcAft>
            </a:pPr>
            <a:r>
              <a:rPr lang="en-US" sz="5400" b="1" dirty="0">
                <a:solidFill>
                  <a:schemeClr val="bg2"/>
                </a:solidFill>
                <a:latin typeface="+mj-lt"/>
                <a:ea typeface="+mj-ea"/>
                <a:cs typeface="+mj-cs"/>
              </a:rPr>
              <a:t>Birth choice </a:t>
            </a:r>
          </a:p>
          <a:p>
            <a:pPr algn="r" defTabSz="914400">
              <a:lnSpc>
                <a:spcPct val="89000"/>
              </a:lnSpc>
              <a:spcBef>
                <a:spcPct val="0"/>
              </a:spcBef>
              <a:spcAft>
                <a:spcPts val="600"/>
              </a:spcAft>
            </a:pPr>
            <a:r>
              <a:rPr lang="en-US" sz="5400" b="1" dirty="0">
                <a:solidFill>
                  <a:schemeClr val="bg2"/>
                </a:solidFill>
                <a:latin typeface="+mj-lt"/>
                <a:ea typeface="+mj-ea"/>
                <a:cs typeface="+mj-cs"/>
              </a:rPr>
              <a:t>Mobile </a:t>
            </a:r>
          </a:p>
          <a:p>
            <a:pPr algn="r" defTabSz="914400">
              <a:lnSpc>
                <a:spcPct val="89000"/>
              </a:lnSpc>
              <a:spcBef>
                <a:spcPct val="0"/>
              </a:spcBef>
              <a:spcAft>
                <a:spcPts val="600"/>
              </a:spcAft>
            </a:pPr>
            <a:r>
              <a:rPr lang="en-US" sz="5400" b="1" dirty="0">
                <a:solidFill>
                  <a:schemeClr val="bg2"/>
                </a:solidFill>
                <a:latin typeface="+mj-lt"/>
                <a:ea typeface="+mj-ea"/>
                <a:cs typeface="+mj-cs"/>
              </a:rPr>
              <a:t>Imaging</a:t>
            </a:r>
            <a:endParaRPr lang="en-US" sz="5400" dirty="0">
              <a:solidFill>
                <a:schemeClr val="bg2"/>
              </a:solidFill>
              <a:latin typeface="+mj-lt"/>
              <a:ea typeface="+mj-ea"/>
              <a:cs typeface="+mj-cs"/>
            </a:endParaRPr>
          </a:p>
          <a:p>
            <a:pPr algn="r" defTabSz="914400">
              <a:lnSpc>
                <a:spcPct val="89000"/>
              </a:lnSpc>
              <a:spcBef>
                <a:spcPct val="0"/>
              </a:spcBef>
              <a:spcAft>
                <a:spcPts val="600"/>
              </a:spcAft>
            </a:pPr>
            <a:endParaRPr lang="en-US" sz="5400" b="1" dirty="0">
              <a:solidFill>
                <a:schemeClr val="bg2"/>
              </a:solidFill>
              <a:latin typeface="+mj-lt"/>
              <a:ea typeface="+mj-ea"/>
              <a:cs typeface="+mj-cs"/>
            </a:endParaRPr>
          </a:p>
        </p:txBody>
      </p:sp>
      <p:sp>
        <p:nvSpPr>
          <p:cNvPr id="12" name="Rectangle 11">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A0C576BB-F787-4065-91AF-35917B04E5F2}"/>
              </a:ext>
            </a:extLst>
          </p:cNvPr>
          <p:cNvSpPr txBox="1"/>
          <p:nvPr/>
        </p:nvSpPr>
        <p:spPr>
          <a:xfrm>
            <a:off x="6176720" y="791570"/>
            <a:ext cx="4892308" cy="5262390"/>
          </a:xfrm>
          <a:prstGeom prst="rect">
            <a:avLst/>
          </a:prstGeom>
        </p:spPr>
        <p:txBody>
          <a:bodyPr vert="horz" lIns="91440" tIns="45720" rIns="91440" bIns="45720" rtlCol="0" anchor="ctr">
            <a:normAutofit/>
          </a:bodyPr>
          <a:lstStyle/>
          <a:p>
            <a:pPr marL="187452" defTabSz="914400">
              <a:lnSpc>
                <a:spcPct val="94000"/>
              </a:lnSpc>
              <a:spcAft>
                <a:spcPts val="200"/>
              </a:spcAft>
            </a:pPr>
            <a:endParaRPr lang="en-US" sz="3300" b="1" i="1" dirty="0">
              <a:solidFill>
                <a:schemeClr val="tx2"/>
              </a:solidFill>
            </a:endParaRPr>
          </a:p>
          <a:p>
            <a:pPr marL="571500" indent="-384048" defTabSz="914400">
              <a:lnSpc>
                <a:spcPct val="94000"/>
              </a:lnSpc>
              <a:spcAft>
                <a:spcPts val="200"/>
              </a:spcAft>
              <a:buFont typeface="Franklin Gothic Book" panose="020B0503020102020204" pitchFamily="34" charset="0"/>
              <a:buChar char="•"/>
            </a:pPr>
            <a:endParaRPr lang="en-US" sz="3300" b="1" i="1" dirty="0">
              <a:solidFill>
                <a:schemeClr val="tx2"/>
              </a:solidFill>
            </a:endParaRPr>
          </a:p>
          <a:p>
            <a:pPr marL="457200" indent="-384048" defTabSz="914400">
              <a:lnSpc>
                <a:spcPct val="94000"/>
              </a:lnSpc>
              <a:spcAft>
                <a:spcPts val="200"/>
              </a:spcAft>
              <a:buFont typeface="Franklin Gothic Book" panose="020B0503020102020204" pitchFamily="34" charset="0"/>
              <a:buChar char="•"/>
            </a:pPr>
            <a:r>
              <a:rPr lang="en-US" sz="3300" b="1" i="1" dirty="0">
                <a:solidFill>
                  <a:schemeClr val="tx2"/>
                </a:solidFill>
              </a:rPr>
              <a:t>Bob Convoy agrees to drive the Birth Choice Mobile MRI unit on parish</a:t>
            </a:r>
          </a:p>
          <a:p>
            <a:pPr marL="457200" indent="-384048" defTabSz="914400">
              <a:lnSpc>
                <a:spcPct val="94000"/>
              </a:lnSpc>
              <a:spcAft>
                <a:spcPts val="200"/>
              </a:spcAft>
              <a:buFont typeface="Franklin Gothic Book" panose="020B0503020102020204" pitchFamily="34" charset="0"/>
              <a:buChar char="•"/>
            </a:pPr>
            <a:endParaRPr lang="en-US" sz="3300" b="1" i="1" dirty="0">
              <a:solidFill>
                <a:schemeClr val="tx2"/>
              </a:solidFill>
            </a:endParaRPr>
          </a:p>
          <a:p>
            <a:pPr marL="457200" indent="-384048" defTabSz="914400">
              <a:lnSpc>
                <a:spcPct val="94000"/>
              </a:lnSpc>
              <a:spcAft>
                <a:spcPts val="200"/>
              </a:spcAft>
              <a:buFont typeface="Franklin Gothic Book" panose="020B0503020102020204" pitchFamily="34" charset="0"/>
              <a:buChar char="•"/>
            </a:pPr>
            <a:endParaRPr lang="en-US" sz="3300" b="1" i="1" dirty="0">
              <a:solidFill>
                <a:schemeClr val="tx2"/>
              </a:solidFill>
            </a:endParaRPr>
          </a:p>
          <a:p>
            <a:pPr marL="73152" defTabSz="914400">
              <a:lnSpc>
                <a:spcPct val="94000"/>
              </a:lnSpc>
              <a:spcAft>
                <a:spcPts val="200"/>
              </a:spcAft>
            </a:pPr>
            <a:endParaRPr lang="en-US" sz="3300" b="1" i="1" dirty="0">
              <a:solidFill>
                <a:schemeClr val="tx2"/>
              </a:solidFill>
            </a:endParaRPr>
          </a:p>
          <a:p>
            <a:pPr marL="457200" indent="-384048" defTabSz="914400">
              <a:lnSpc>
                <a:spcPct val="94000"/>
              </a:lnSpc>
              <a:spcAft>
                <a:spcPts val="200"/>
              </a:spcAft>
              <a:buFont typeface="Franklin Gothic Book" panose="020B0503020102020204" pitchFamily="34" charset="0"/>
              <a:buChar char="•"/>
            </a:pPr>
            <a:endParaRPr lang="en-US" sz="3300" b="1" i="1" dirty="0">
              <a:solidFill>
                <a:schemeClr val="tx2"/>
              </a:solidFill>
            </a:endParaRPr>
          </a:p>
          <a:p>
            <a:pPr marL="571500" indent="-384048" defTabSz="914400">
              <a:lnSpc>
                <a:spcPct val="94000"/>
              </a:lnSpc>
              <a:spcAft>
                <a:spcPts val="200"/>
              </a:spcAft>
              <a:buFont typeface="Franklin Gothic Book" panose="020B0503020102020204" pitchFamily="34" charset="0"/>
              <a:buChar char="•"/>
            </a:pPr>
            <a:endParaRPr lang="en-US" dirty="0">
              <a:solidFill>
                <a:schemeClr val="tx2"/>
              </a:solidFill>
            </a:endParaRPr>
          </a:p>
          <a:p>
            <a:pPr lvl="1" indent="-384048" defTabSz="914400">
              <a:lnSpc>
                <a:spcPct val="94000"/>
              </a:lnSpc>
              <a:spcAft>
                <a:spcPts val="200"/>
              </a:spcAft>
              <a:buFont typeface="Franklin Gothic Book" panose="020B0503020102020204" pitchFamily="34" charset="0"/>
            </a:pPr>
            <a:endParaRPr lang="en-US" dirty="0">
              <a:solidFill>
                <a:schemeClr val="tx2"/>
              </a:solidFill>
            </a:endParaRPr>
          </a:p>
          <a:p>
            <a:pPr marL="285750" indent="-384048" defTabSz="914400">
              <a:lnSpc>
                <a:spcPct val="94000"/>
              </a:lnSpc>
              <a:spcAft>
                <a:spcPts val="200"/>
              </a:spcAft>
              <a:buFont typeface="Franklin Gothic Book" panose="020B0503020102020204" pitchFamily="34" charset="0"/>
              <a:buChar char="•"/>
            </a:pPr>
            <a:endParaRPr lang="en-US" dirty="0">
              <a:solidFill>
                <a:schemeClr val="tx2"/>
              </a:solidFill>
            </a:endParaRPr>
          </a:p>
          <a:p>
            <a:pPr lvl="1" indent="-384048" defTabSz="914400">
              <a:lnSpc>
                <a:spcPct val="94000"/>
              </a:lnSpc>
              <a:spcAft>
                <a:spcPts val="200"/>
              </a:spcAft>
              <a:buFont typeface="Franklin Gothic Book" panose="020B0503020102020204" pitchFamily="34" charset="0"/>
            </a:pPr>
            <a:endParaRPr lang="en-US" dirty="0">
              <a:solidFill>
                <a:schemeClr val="tx2"/>
              </a:solidFill>
            </a:endParaRPr>
          </a:p>
        </p:txBody>
      </p:sp>
    </p:spTree>
    <p:extLst>
      <p:ext uri="{BB962C8B-B14F-4D97-AF65-F5344CB8AC3E}">
        <p14:creationId xmlns:p14="http://schemas.microsoft.com/office/powerpoint/2010/main" val="1483488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507AC-F11D-4600-8311-B8996D5479A7}"/>
              </a:ext>
            </a:extLst>
          </p:cNvPr>
          <p:cNvSpPr txBox="1"/>
          <p:nvPr/>
        </p:nvSpPr>
        <p:spPr>
          <a:xfrm>
            <a:off x="3433012" y="288758"/>
            <a:ext cx="6481009" cy="830997"/>
          </a:xfrm>
          <a:prstGeom prst="rect">
            <a:avLst/>
          </a:prstGeom>
          <a:noFill/>
        </p:spPr>
        <p:txBody>
          <a:bodyPr wrap="square" rtlCol="0">
            <a:spAutoFit/>
          </a:bodyPr>
          <a:lstStyle/>
          <a:p>
            <a:r>
              <a:rPr lang="en-US" sz="4800" dirty="0"/>
              <a:t>Unfinished Business</a:t>
            </a:r>
          </a:p>
        </p:txBody>
      </p:sp>
      <p:sp>
        <p:nvSpPr>
          <p:cNvPr id="3" name="TextBox 2">
            <a:extLst>
              <a:ext uri="{FF2B5EF4-FFF2-40B4-BE49-F238E27FC236}">
                <a16:creationId xmlns:a16="http://schemas.microsoft.com/office/drawing/2014/main" id="{B4BB03D1-F45E-403B-BD2F-F99F9652E59A}"/>
              </a:ext>
            </a:extLst>
          </p:cNvPr>
          <p:cNvSpPr txBox="1"/>
          <p:nvPr/>
        </p:nvSpPr>
        <p:spPr>
          <a:xfrm>
            <a:off x="914400" y="1225689"/>
            <a:ext cx="11277600" cy="4339650"/>
          </a:xfrm>
          <a:prstGeom prst="rect">
            <a:avLst/>
          </a:prstGeom>
          <a:noFill/>
        </p:spPr>
        <p:txBody>
          <a:bodyPr wrap="square" rtlCol="0">
            <a:spAutoFit/>
          </a:bodyPr>
          <a:lstStyle/>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Corporate Communion</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Crusader</a:t>
            </a:r>
          </a:p>
          <a:p>
            <a:pPr marL="571500" indent="-571500">
              <a:buFont typeface="Arial" panose="020B0604020202020204" pitchFamily="34" charset="0"/>
              <a:buChar char="•"/>
            </a:pPr>
            <a:r>
              <a:rPr lang="en-US" sz="3600" dirty="0">
                <a:latin typeface="Arial" panose="020B0604020202020204" pitchFamily="34" charset="0"/>
                <a:cs typeface="Arial" panose="020B0604020202020204" pitchFamily="34" charset="0"/>
              </a:rPr>
              <a:t>Seminarian Check Presentation Sunday May 9</a:t>
            </a:r>
          </a:p>
          <a:p>
            <a:endParaRPr lang="en-US" sz="36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endParaRPr lang="en-US" sz="4800" dirty="0"/>
          </a:p>
          <a:p>
            <a:pPr marL="685800" indent="-685800">
              <a:buFont typeface="Arial" panose="020B0604020202020204" pitchFamily="34" charset="0"/>
              <a:buChar char="•"/>
            </a:pPr>
            <a:endParaRPr lang="en-US" sz="4800" dirty="0"/>
          </a:p>
        </p:txBody>
      </p:sp>
    </p:spTree>
    <p:extLst>
      <p:ext uri="{BB962C8B-B14F-4D97-AF65-F5344CB8AC3E}">
        <p14:creationId xmlns:p14="http://schemas.microsoft.com/office/powerpoint/2010/main" val="3375995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5507AC-F11D-4600-8311-B8996D5479A7}"/>
              </a:ext>
            </a:extLst>
          </p:cNvPr>
          <p:cNvSpPr txBox="1"/>
          <p:nvPr/>
        </p:nvSpPr>
        <p:spPr>
          <a:xfrm>
            <a:off x="3866149" y="128337"/>
            <a:ext cx="6481009" cy="830997"/>
          </a:xfrm>
          <a:prstGeom prst="rect">
            <a:avLst/>
          </a:prstGeom>
          <a:noFill/>
        </p:spPr>
        <p:txBody>
          <a:bodyPr wrap="square" rtlCol="0">
            <a:spAutoFit/>
          </a:bodyPr>
          <a:lstStyle/>
          <a:p>
            <a:r>
              <a:rPr lang="en-US" sz="4800" dirty="0"/>
              <a:t>New Business</a:t>
            </a:r>
          </a:p>
        </p:txBody>
      </p:sp>
      <p:sp>
        <p:nvSpPr>
          <p:cNvPr id="3" name="TextBox 2">
            <a:extLst>
              <a:ext uri="{FF2B5EF4-FFF2-40B4-BE49-F238E27FC236}">
                <a16:creationId xmlns:a16="http://schemas.microsoft.com/office/drawing/2014/main" id="{B4BB03D1-F45E-403B-BD2F-F99F9652E59A}"/>
              </a:ext>
            </a:extLst>
          </p:cNvPr>
          <p:cNvSpPr txBox="1"/>
          <p:nvPr/>
        </p:nvSpPr>
        <p:spPr>
          <a:xfrm>
            <a:off x="926431" y="959334"/>
            <a:ext cx="11265569" cy="4832092"/>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COUNCIL CALENDAR MAY 2021 (ALL EVENTS WILL BE DETAILED IN FLOCKNOTES/ EMAILS)</a:t>
            </a:r>
            <a:endParaRPr kumimoji="0" lang="en-US" altLang="en-US" sz="14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WEDNESDAY MAY 5	7:30 PM COUNCIL BUSINESS MEETING LIVE AT ST. MICHAEL</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S COURT/ZOOM</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THURSDAY MAY 6	9 AM HOLY HOUR (ADORATION).  CONTACT SAGE CHAVEZ 760-429- 4527 </a:t>
            </a:r>
            <a:r>
              <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hlinkClick r:id="rId2"/>
              </a:rPr>
              <a:t>sagechavez@yahoo.com</a:t>
            </a:r>
            <a:endPar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THURSDAY MAY 6	7</a:t>
            </a:r>
            <a:r>
              <a:rPr kumimoji="0" lang="en-US" altLang="en-US" sz="1400" b="0" i="0" u="none" strike="noStrike" cap="none" normalizeH="0" baseline="0" dirty="0" bmk="">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 PM INTO THE BREACH VIA ZOOM.  CONTACT SAGE CHAVEZ 760-429- 4527 </a:t>
            </a:r>
            <a:r>
              <a:rPr kumimoji="0" lang="en-US" altLang="en-US" sz="1400" b="0" i="0" u="none" strike="noStrike" cap="none" normalizeH="0" baseline="0" dirty="0" bmk="_Hlk65608468">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hlinkClick r:id="rId2"/>
              </a:rPr>
              <a:t>sagechavez@yahoo.com</a:t>
            </a:r>
            <a:r>
              <a:rPr kumimoji="0" lang="en-US" altLang="en-US" sz="1400" b="0" i="0" u="none" strike="noStrike" cap="none" normalizeH="0" baseline="0" dirty="0" bmk="_Hlk65608468">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 </a:t>
            </a:r>
            <a:endParaRPr kumimoji="0" lang="en-US" altLang="en-US" sz="1400" b="0" i="0" u="none" strike="noStrike" cap="none" normalizeH="0" baseline="0" dirty="0" bmk="_Hlk65608468">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_Hlk65608468">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SATURDAY MAY 8	2 PM SQUIRES/ROSES MEETING MOTHER</a:t>
            </a:r>
            <a:r>
              <a:rPr kumimoji="0" lang="en-US" altLang="en-US" sz="1400" b="0" i="0" u="none" strike="noStrike" cap="none" normalizeH="0" baseline="0" dirty="0" bmk="_Hlk65608468">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400" b="0" i="0" u="none" strike="noStrike" cap="none" normalizeH="0" baseline="0" dirty="0" bmk="_Hlk65608468">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S DAY ROSARY LOCATION TBD/ZOOM	</a:t>
            </a:r>
            <a:endParaRPr kumimoji="0" lang="en-US" altLang="en-US" sz="1400" b="0" i="0" u="none" strike="noStrike" cap="none" normalizeH="0" baseline="0" dirty="0" bmk="_Hlk65608468">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bmk="_Hlk65608468">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SUNDAY MAY 9	10 AM CORPORATE COMMUNION SERRA CENTER (WE WILL BE SITTING IN FRONT OF ADORATION CHAPEL) AND RECEPTION FOR SEMENARIANS AT BBQ AREA AFTER MASS LIVE.</a:t>
            </a:r>
            <a:endParaRPr kumimoji="0" lang="en-US" altLang="en-US" sz="14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TUESDAY MAY 11	7:30 PM FR. PEYRI ASSEMBLY MEETING AND ELECTIONS ZOOM</a:t>
            </a:r>
            <a:endParaRPr kumimoji="0" lang="en-US" altLang="en-US" sz="14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FRIDAY MAY 14 	7 PM SPANISH EXEMPLIFICATION TBD</a:t>
            </a:r>
            <a:endParaRPr kumimoji="0" lang="en-US" altLang="en-US" sz="14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SATURDAY MAY 15	10 AM STATEWIDE EXEMPLIFICATIONS VIA ZOOM</a:t>
            </a:r>
            <a:endParaRPr kumimoji="0" lang="en-US" altLang="en-US" sz="14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SATURDAY MAY 15	3 PM SILVER ROSE OF GUADALUPE TRANSFER AND CEREMONY MISSION SAN LUIS REY AND SAN LUIS REY CEMETERY. FR. ANTHONY GARABALDI CELEBRANT- LIVE/ZOOM</a:t>
            </a:r>
            <a:endParaRPr kumimoji="0" lang="en-US" altLang="en-US" sz="14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THURSDAY MAY 20	7:30 PM FAMILY ROSARY VIA ZOOM CONTACT RICHARD HIRASUNA 619-248-3478</a:t>
            </a:r>
            <a:endParaRPr kumimoji="0" lang="en-US" altLang="en-US" sz="14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hlinkClick r:id="rId3"/>
              </a:rPr>
              <a:t>richhirasuna@yahoo.com</a:t>
            </a:r>
            <a:r>
              <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 </a:t>
            </a:r>
            <a:endParaRPr kumimoji="0" lang="en-US" altLang="en-US" sz="14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 WEDNESDAY MAY 26	7:30 PM OFFICERS HYBRID MEETING VIA ZOOM/LIVE.  ALL MEMBERS CAN ATTEND.  OFFICERS</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 REPORTS DUE.  CONTACT GRAND KNIGHT ARMANDO MENA  </a:t>
            </a:r>
            <a:r>
              <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hlinkClick r:id="rId4"/>
              </a:rPr>
              <a:t>americanaztec@sbcglobal.net</a:t>
            </a:r>
            <a:r>
              <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  </a:t>
            </a:r>
            <a:endParaRPr kumimoji="0" lang="en-US" altLang="en-US" sz="1400" b="0" i="0" u="none" strike="noStrike" cap="none" normalizeH="0" baseline="0" dirty="0">
              <a:ln>
                <a:noFill/>
              </a:ln>
              <a:solidFill>
                <a:schemeClr val="tx1"/>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rPr>
              <a:t>WEDNESDAY JUNE 2	</a:t>
            </a:r>
            <a:r>
              <a:rPr kumimoji="0" lang="en-US" altLang="en-US" sz="1400" b="0" i="0" u="none" strike="noStrike" cap="none" normalizeH="0" baseline="0" dirty="0">
                <a:ln>
                  <a:noFill/>
                </a:ln>
                <a:solidFill>
                  <a:srgbClr val="FF0000"/>
                </a:solidFill>
                <a:effectLst/>
                <a:latin typeface="Arial Rounded MT Bold" panose="020F0704030504030204" pitchFamily="34" charset="0"/>
                <a:ea typeface="Calibri" panose="020F0502020204030204" pitchFamily="34" charset="0"/>
                <a:cs typeface="Times New Roman" panose="02020603050405020304" pitchFamily="18" charset="0"/>
              </a:rPr>
              <a:t>7:30 PM BUSINESS MEETING LIVE/ZOOM AT KOFC HALL OR ST. MICHAEL</a:t>
            </a:r>
            <a:r>
              <a:rPr kumimoji="0" lang="en-US" altLang="en-US" sz="1400" b="0" i="0"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1400" b="0" i="0" u="none" strike="noStrike" cap="none" normalizeH="0" baseline="0" dirty="0">
                <a:ln>
                  <a:noFill/>
                </a:ln>
                <a:solidFill>
                  <a:srgbClr val="FF0000"/>
                </a:solidFill>
                <a:effectLst/>
                <a:latin typeface="Arial Rounded MT Bold" panose="020F0704030504030204" pitchFamily="34" charset="0"/>
                <a:ea typeface="Calibri" panose="020F0502020204030204" pitchFamily="34" charset="0"/>
                <a:cs typeface="Times New Roman" panose="02020603050405020304" pitchFamily="18" charset="0"/>
              </a:rPr>
              <a:t>S COURT.  THIS IS THE OFFICIAL NOTIFICATION OF COUNCIL # 3162 ELECTIONS. THIS THE OFFICIAL NOTIFICATION THE COLUMBUS CLUB ELECTIONS TO BE HELD AFTER THE COUNCIL MEETING. CONTACT GRAND KNIGHT ARMANDO MENA </a:t>
            </a:r>
            <a:r>
              <a:rPr kumimoji="0" lang="en-US" altLang="en-US" sz="14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hlinkClick r:id="rId4"/>
              </a:rPr>
              <a:t>americanaztec@sbcglobal.net</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DB17EE9A-AC90-4F1D-959B-8A8D663B95E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6">
            <a:extLst>
              <a:ext uri="{FF2B5EF4-FFF2-40B4-BE49-F238E27FC236}">
                <a16:creationId xmlns:a16="http://schemas.microsoft.com/office/drawing/2014/main" id="{3881E44F-8A0F-46D0-ABC0-B57C04C4F36C}"/>
              </a:ext>
            </a:extLst>
          </p:cNvPr>
          <p:cNvSpPr>
            <a:spLocks noChangeArrowheads="1"/>
          </p:cNvSpPr>
          <p:nvPr/>
        </p:nvSpPr>
        <p:spPr bwMode="auto">
          <a:xfrm>
            <a:off x="0" y="318701"/>
            <a:ext cx="2872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Arial Rounded MT Bold" panose="020F0704030504030204" pitchFamily="34" charset="0"/>
                <a:ea typeface="Calibri" panose="020F0502020204030204" pitchFamily="34" charset="0"/>
                <a:cs typeface="Times New Roman" panose="02020603050405020304" pitchFamily="18" charset="0"/>
                <a:hlinkClick r:id="rId4"/>
              </a:rPr>
              <a:t>.t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 name="Rectangle 9">
            <a:extLst>
              <a:ext uri="{FF2B5EF4-FFF2-40B4-BE49-F238E27FC236}">
                <a16:creationId xmlns:a16="http://schemas.microsoft.com/office/drawing/2014/main" id="{20A6C475-1F2F-4B1B-ADE4-897BDEE558DB}"/>
              </a:ext>
            </a:extLst>
          </p:cNvPr>
          <p:cNvSpPr>
            <a:spLocks noChangeArrowheads="1"/>
          </p:cNvSpPr>
          <p:nvPr/>
        </p:nvSpPr>
        <p:spPr bwMode="auto">
          <a:xfrm>
            <a:off x="1673158" y="14420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000032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E3A5B-481B-454D-9ECE-21AEE061294D}"/>
              </a:ext>
            </a:extLst>
          </p:cNvPr>
          <p:cNvSpPr>
            <a:spLocks noGrp="1"/>
          </p:cNvSpPr>
          <p:nvPr>
            <p:ph type="title"/>
          </p:nvPr>
        </p:nvSpPr>
        <p:spPr/>
        <p:txBody>
          <a:bodyPr>
            <a:normAutofit/>
          </a:bodyPr>
          <a:lstStyle/>
          <a:p>
            <a:pPr algn="ctr"/>
            <a:r>
              <a:rPr lang="en-US" sz="3200" dirty="0"/>
              <a:t>NEW BUSINESS CONT.</a:t>
            </a:r>
          </a:p>
        </p:txBody>
      </p:sp>
      <p:sp>
        <p:nvSpPr>
          <p:cNvPr id="3" name="Content Placeholder 2">
            <a:extLst>
              <a:ext uri="{FF2B5EF4-FFF2-40B4-BE49-F238E27FC236}">
                <a16:creationId xmlns:a16="http://schemas.microsoft.com/office/drawing/2014/main" id="{50590930-C460-49CE-88BC-9012371C29C6}"/>
              </a:ext>
            </a:extLst>
          </p:cNvPr>
          <p:cNvSpPr>
            <a:spLocks noGrp="1"/>
          </p:cNvSpPr>
          <p:nvPr>
            <p:ph idx="1"/>
          </p:nvPr>
        </p:nvSpPr>
        <p:spPr>
          <a:xfrm>
            <a:off x="1371600" y="1566153"/>
            <a:ext cx="9601200" cy="5184843"/>
          </a:xfrm>
        </p:spPr>
        <p:txBody>
          <a:bodyPr>
            <a:normAutofit fontScale="92500" lnSpcReduction="10000"/>
          </a:bodyPr>
          <a:lstStyle/>
          <a:p>
            <a:pPr marL="0" algn="l" rtl="0" eaLnBrk="1" fontAlgn="b" latinLnBrk="0" hangingPunct="1">
              <a:spcBef>
                <a:spcPts val="0"/>
              </a:spcBef>
              <a:spcAft>
                <a:spcPts val="0"/>
              </a:spcAft>
            </a:pPr>
            <a:r>
              <a:rPr lang="en-US" sz="2800" b="0" i="0" u="none" strike="noStrike" kern="1200" dirty="0">
                <a:solidFill>
                  <a:srgbClr val="000000"/>
                </a:solidFill>
                <a:effectLst/>
                <a:latin typeface="Calibri" panose="020F0502020204030204" pitchFamily="34" charset="0"/>
              </a:rPr>
              <a:t>KofC Council 3162 2021-2022 Candidates for Office List</a:t>
            </a:r>
            <a:endParaRPr lang="en-US" sz="2800" b="0" i="0" u="none" strike="noStrike" dirty="0">
              <a:effectLst/>
              <a:latin typeface="Arial" panose="020B0604020202020204" pitchFamily="34" charset="0"/>
            </a:endParaRPr>
          </a:p>
          <a:p>
            <a:pPr marL="0" indent="0" algn="l" rtl="0" eaLnBrk="1" fontAlgn="b" latinLnBrk="0" hangingPunct="1">
              <a:spcBef>
                <a:spcPts val="0"/>
              </a:spcBef>
              <a:spcAft>
                <a:spcPts val="0"/>
              </a:spcAft>
              <a:buNone/>
            </a:pPr>
            <a:r>
              <a:rPr lang="en-US" sz="2800" b="0" i="0" u="none" strike="noStrike" kern="1200" dirty="0">
                <a:solidFill>
                  <a:srgbClr val="000000"/>
                </a:solidFill>
                <a:effectLst/>
                <a:latin typeface="Calibri" panose="020F0502020204030204" pitchFamily="34" charset="0"/>
              </a:rPr>
              <a:t> </a:t>
            </a:r>
            <a:endParaRPr lang="en-US" sz="2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800" b="0" i="0" u="none" strike="noStrike" kern="1200" dirty="0">
                <a:solidFill>
                  <a:srgbClr val="000000"/>
                </a:solidFill>
                <a:effectLst/>
                <a:latin typeface="Calibri" panose="020F0502020204030204" pitchFamily="34" charset="0"/>
              </a:rPr>
              <a:t>GRAND KNIGHT PGK RICK LEWIS</a:t>
            </a:r>
            <a:endParaRPr lang="en-US" sz="2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800" b="0" i="0" u="none" strike="noStrike" kern="1200" dirty="0">
                <a:solidFill>
                  <a:srgbClr val="000000"/>
                </a:solidFill>
                <a:effectLst/>
                <a:latin typeface="Calibri" panose="020F0502020204030204" pitchFamily="34" charset="0"/>
              </a:rPr>
              <a:t>DEPUTY GRAND KNIGHT RICK CARON</a:t>
            </a:r>
            <a:endParaRPr lang="en-US" sz="2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800" b="0" i="0" u="none" strike="noStrike" kern="1200" dirty="0">
                <a:solidFill>
                  <a:srgbClr val="000000"/>
                </a:solidFill>
                <a:effectLst/>
                <a:latin typeface="Calibri" panose="020F0502020204030204" pitchFamily="34" charset="0"/>
              </a:rPr>
              <a:t>CHANCELLOR PGK RICK SHARP</a:t>
            </a:r>
            <a:endParaRPr lang="en-US" sz="2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800" b="0" i="0" u="none" strike="noStrike" kern="1200" dirty="0">
                <a:solidFill>
                  <a:srgbClr val="000000"/>
                </a:solidFill>
                <a:effectLst/>
                <a:latin typeface="Calibri" panose="020F0502020204030204" pitchFamily="34" charset="0"/>
              </a:rPr>
              <a:t>WARDEN TALA PAULO</a:t>
            </a:r>
            <a:endParaRPr lang="en-US" sz="2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800" b="0" i="0" u="none" strike="noStrike" kern="1200" dirty="0">
                <a:solidFill>
                  <a:srgbClr val="000000"/>
                </a:solidFill>
                <a:effectLst/>
                <a:latin typeface="Calibri" panose="020F0502020204030204" pitchFamily="34" charset="0"/>
              </a:rPr>
              <a:t>TREASURER ED BAGON</a:t>
            </a:r>
            <a:endParaRPr lang="en-US" sz="2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800" b="0" i="0" u="none" strike="noStrike" kern="1200" dirty="0">
                <a:solidFill>
                  <a:srgbClr val="000000"/>
                </a:solidFill>
                <a:effectLst/>
                <a:latin typeface="Calibri" panose="020F0502020204030204" pitchFamily="34" charset="0"/>
              </a:rPr>
              <a:t>RECORDER DON WATTERS</a:t>
            </a:r>
            <a:endParaRPr lang="en-US" sz="2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800" b="0" i="0" u="none" strike="noStrike" kern="1200" dirty="0">
                <a:solidFill>
                  <a:srgbClr val="000000"/>
                </a:solidFill>
                <a:effectLst/>
                <a:latin typeface="Calibri" panose="020F0502020204030204" pitchFamily="34" charset="0"/>
              </a:rPr>
              <a:t>ADVOCATE DON DIAZ</a:t>
            </a:r>
            <a:endParaRPr lang="en-US" sz="2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800" b="0" i="0" u="none" strike="noStrike" kern="1200" dirty="0">
                <a:solidFill>
                  <a:srgbClr val="000000"/>
                </a:solidFill>
                <a:effectLst/>
                <a:latin typeface="Calibri" panose="020F0502020204030204" pitchFamily="34" charset="0"/>
              </a:rPr>
              <a:t>INSIDE GUARD DON NAFFZIGER</a:t>
            </a:r>
            <a:endParaRPr lang="en-US" sz="2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800" b="0" i="0" u="none" strike="noStrike" kern="1200" dirty="0">
                <a:solidFill>
                  <a:srgbClr val="000000"/>
                </a:solidFill>
                <a:effectLst/>
                <a:latin typeface="Calibri" panose="020F0502020204030204" pitchFamily="34" charset="0"/>
              </a:rPr>
              <a:t>OUTSIDE GUARD STEPHEN KIMBALL</a:t>
            </a:r>
            <a:endParaRPr lang="en-US" sz="2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800" b="0" i="0" u="none" strike="noStrike" kern="1200" dirty="0">
                <a:solidFill>
                  <a:srgbClr val="000000"/>
                </a:solidFill>
                <a:effectLst/>
                <a:latin typeface="Calibri" panose="020F0502020204030204" pitchFamily="34" charset="0"/>
              </a:rPr>
              <a:t>3RD YEAR TRUSTEE PGK DAVID DIAZ JR.</a:t>
            </a:r>
            <a:endParaRPr lang="en-US" sz="2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800" b="0" i="0" u="none" strike="noStrike" kern="1200" dirty="0">
                <a:solidFill>
                  <a:srgbClr val="000000"/>
                </a:solidFill>
                <a:effectLst/>
                <a:latin typeface="Calibri" panose="020F0502020204030204" pitchFamily="34" charset="0"/>
              </a:rPr>
              <a:t>2ND YEAR TRUSTEE JESUS LEGO</a:t>
            </a:r>
            <a:endParaRPr lang="en-US" sz="2800" b="0" i="0" u="none" strike="noStrike" dirty="0">
              <a:effectLst/>
              <a:latin typeface="Arial" panose="020B0604020202020204" pitchFamily="34" charset="0"/>
            </a:endParaRPr>
          </a:p>
          <a:p>
            <a:pPr marL="0" algn="l" rtl="0" eaLnBrk="1" fontAlgn="b" latinLnBrk="0" hangingPunct="1">
              <a:spcBef>
                <a:spcPts val="0"/>
              </a:spcBef>
              <a:spcAft>
                <a:spcPts val="0"/>
              </a:spcAft>
            </a:pPr>
            <a:r>
              <a:rPr lang="en-US" sz="2800" b="0" i="0" u="none" strike="noStrike" kern="1200" dirty="0">
                <a:solidFill>
                  <a:srgbClr val="000000"/>
                </a:solidFill>
                <a:effectLst/>
                <a:latin typeface="Calibri" panose="020F0502020204030204" pitchFamily="34" charset="0"/>
              </a:rPr>
              <a:t>1ST YEAR TRUSTEE PGK DAVID AUSTIN</a:t>
            </a:r>
          </a:p>
          <a:p>
            <a:pPr marL="0" algn="l" rtl="0" eaLnBrk="1" fontAlgn="b" latinLnBrk="0" hangingPunct="1">
              <a:spcBef>
                <a:spcPts val="0"/>
              </a:spcBef>
              <a:spcAft>
                <a:spcPts val="0"/>
              </a:spcAft>
            </a:pPr>
            <a:r>
              <a:rPr lang="en-US" sz="2800" b="0" i="0" u="none" strike="noStrike">
                <a:solidFill>
                  <a:srgbClr val="000000"/>
                </a:solidFill>
                <a:effectLst/>
                <a:latin typeface="Calibri" panose="020F0502020204030204" pitchFamily="34" charset="0"/>
              </a:rPr>
              <a:t>ANYONE </a:t>
            </a:r>
            <a:r>
              <a:rPr lang="en-US" sz="2800" b="0" i="0" u="none" strike="noStrike" dirty="0">
                <a:solidFill>
                  <a:srgbClr val="000000"/>
                </a:solidFill>
                <a:effectLst/>
                <a:latin typeface="Calibri" panose="020F0502020204030204" pitchFamily="34" charset="0"/>
              </a:rPr>
              <a:t>WHO WISHES TO RUN CAN BE </a:t>
            </a:r>
            <a:r>
              <a:rPr lang="en-US" sz="2800" b="0" i="0" u="none" strike="noStrike">
                <a:solidFill>
                  <a:srgbClr val="000000"/>
                </a:solidFill>
                <a:effectLst/>
                <a:latin typeface="Calibri" panose="020F0502020204030204" pitchFamily="34" charset="0"/>
              </a:rPr>
              <a:t>NOMINATED FROM </a:t>
            </a:r>
            <a:r>
              <a:rPr lang="en-US" sz="2800" b="0" i="0" u="none" strike="noStrike" dirty="0">
                <a:solidFill>
                  <a:srgbClr val="000000"/>
                </a:solidFill>
                <a:effectLst/>
                <a:latin typeface="Calibri" panose="020F0502020204030204" pitchFamily="34" charset="0"/>
              </a:rPr>
              <a:t>FLOOR</a:t>
            </a:r>
            <a:endParaRPr lang="en-US" sz="2800" b="0" i="0" u="none" strike="noStrike" dirty="0">
              <a:effectLst/>
              <a:latin typeface="Arial" panose="020B0604020202020204" pitchFamily="34" charset="0"/>
            </a:endParaRPr>
          </a:p>
          <a:p>
            <a:endParaRPr lang="en-US" dirty="0"/>
          </a:p>
        </p:txBody>
      </p:sp>
    </p:spTree>
    <p:extLst>
      <p:ext uri="{BB962C8B-B14F-4D97-AF65-F5344CB8AC3E}">
        <p14:creationId xmlns:p14="http://schemas.microsoft.com/office/powerpoint/2010/main" val="3777883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C22E5-7D3B-4329-9DD5-C694FCD78500}"/>
              </a:ext>
            </a:extLst>
          </p:cNvPr>
          <p:cNvSpPr>
            <a:spLocks noGrp="1"/>
          </p:cNvSpPr>
          <p:nvPr>
            <p:ph type="title"/>
          </p:nvPr>
        </p:nvSpPr>
        <p:spPr/>
        <p:txBody>
          <a:bodyPr>
            <a:normAutofit/>
          </a:bodyPr>
          <a:lstStyle/>
          <a:p>
            <a:pPr algn="ctr"/>
            <a:r>
              <a:rPr lang="en-US" sz="3200" b="1" dirty="0"/>
              <a:t>March Calendar </a:t>
            </a:r>
            <a:r>
              <a:rPr lang="en-US" sz="3200" b="1" dirty="0" err="1"/>
              <a:t>Con’t</a:t>
            </a:r>
            <a:endParaRPr lang="en-US" sz="3200" b="1" dirty="0"/>
          </a:p>
        </p:txBody>
      </p:sp>
      <p:sp>
        <p:nvSpPr>
          <p:cNvPr id="3" name="Content Placeholder 2">
            <a:extLst>
              <a:ext uri="{FF2B5EF4-FFF2-40B4-BE49-F238E27FC236}">
                <a16:creationId xmlns:a16="http://schemas.microsoft.com/office/drawing/2014/main" id="{976BD7EC-4EBF-42AD-91ED-CAB2DDD38231}"/>
              </a:ext>
            </a:extLst>
          </p:cNvPr>
          <p:cNvSpPr>
            <a:spLocks noGrp="1"/>
          </p:cNvSpPr>
          <p:nvPr>
            <p:ph idx="1"/>
          </p:nvPr>
        </p:nvSpPr>
        <p:spPr/>
        <p:txBody>
          <a:bodyPr>
            <a:normAutofit lnSpcReduction="10000"/>
          </a:bodyPr>
          <a:lstStyle/>
          <a:p>
            <a:pPr marL="0" marR="0" indent="0">
              <a:lnSpc>
                <a:spcPct val="107000"/>
              </a:lnSpc>
              <a:spcBef>
                <a:spcPts val="0"/>
              </a:spcBef>
              <a:spcAft>
                <a:spcPts val="800"/>
              </a:spcAft>
              <a:buNone/>
            </a:pPr>
            <a:r>
              <a:rPr lang="en-US" sz="1800" dirty="0">
                <a:effectLst/>
                <a:latin typeface="Arial Rounded MT Bold" panose="020F0704030504030204" pitchFamily="34" charset="0"/>
                <a:ea typeface="Calibri" panose="020F0502020204030204" pitchFamily="34" charset="0"/>
                <a:cs typeface="Times New Roman" panose="02020603050405020304" pitchFamily="18" charset="0"/>
              </a:rPr>
              <a:t>SATURDAY MARCH 27 10:00 EXEMPLIFICATION OF CHARITY, UNITY AND FRATERNITY AT ST. LUKES WITH SAN DIEGO DIOCESE MOST REV. BISHOP JOHN DOLAN details will be on </a:t>
            </a:r>
            <a:r>
              <a:rPr lang="en-US" sz="1800" dirty="0" err="1">
                <a:effectLst/>
                <a:latin typeface="Arial Rounded MT Bold" panose="020F0704030504030204" pitchFamily="34" charset="0"/>
                <a:ea typeface="Calibri" panose="020F0502020204030204" pitchFamily="34" charset="0"/>
                <a:cs typeface="Times New Roman" panose="02020603050405020304" pitchFamily="18" charset="0"/>
              </a:rPr>
              <a:t>flocknotes</a:t>
            </a:r>
            <a:endParaRPr lang="en-US" sz="18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Arial Rounded MT Bold" panose="020F0704030504030204" pitchFamily="34" charset="0"/>
                <a:ea typeface="Calibri" panose="020F0502020204030204" pitchFamily="34" charset="0"/>
                <a:cs typeface="Times New Roman" panose="02020603050405020304" pitchFamily="18" charset="0"/>
              </a:rPr>
              <a:t>WEDNESDAY MARCH 31	7:30 PM OFFICERS HYBRID MEETING VIA ZOOM/LIVE.  ALL MEMBERS CAN ATTEND.  OFFICERS’ REPORTS DUE.  CONTACT GRAND KNIGHT ARMANDO MENA  </a:t>
            </a:r>
            <a:r>
              <a:rPr lang="en-US" sz="1800" u="sng" dirty="0">
                <a:solidFill>
                  <a:srgbClr val="0563C1"/>
                </a:solidFill>
                <a:effectLst/>
                <a:latin typeface="Arial Rounded MT Bold" panose="020F0704030504030204" pitchFamily="34" charset="0"/>
                <a:ea typeface="Calibri" panose="020F0502020204030204" pitchFamily="34" charset="0"/>
                <a:cs typeface="Times New Roman" panose="02020603050405020304" pitchFamily="18" charset="0"/>
                <a:hlinkClick r:id="rId2"/>
              </a:rPr>
              <a:t>americanaztec@sbcglobal.net</a:t>
            </a:r>
            <a:r>
              <a:rPr lang="en-US" sz="1800"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dirty="0">
                <a:effectLst/>
                <a:latin typeface="Arial Rounded MT Bold" panose="020F0704030504030204" pitchFamily="34" charset="0"/>
                <a:ea typeface="Calibri" panose="020F0502020204030204" pitchFamily="34" charset="0"/>
                <a:cs typeface="Times New Roman" panose="02020603050405020304" pitchFamily="18" charset="0"/>
              </a:rPr>
              <a:t>WEDNESDAY APRIL 7	BUSINESS MEETING.  OPEN GUESTS KOFC INSURANCE FIELSD AGENT RON RESTAINO AND PARISH COORDINATOR CONSECRATION OF ST. JOSEPH ANDY DOMINGO, JR. THIS WILL BE INSURANCE BENEFITS PRESENTATION.  CONTACT GRAND KNIGHT ARMANDO MENA </a:t>
            </a:r>
            <a:r>
              <a:rPr lang="en-US" sz="1800" u="sng" dirty="0">
                <a:solidFill>
                  <a:srgbClr val="0563C1"/>
                </a:solidFill>
                <a:effectLst/>
                <a:latin typeface="Arial Rounded MT Bold" panose="020F0704030504030204" pitchFamily="34" charset="0"/>
                <a:ea typeface="Calibri" panose="020F0502020204030204" pitchFamily="34" charset="0"/>
                <a:cs typeface="Times New Roman" panose="02020603050405020304" pitchFamily="18" charset="0"/>
                <a:hlinkClick r:id="rId2"/>
              </a:rPr>
              <a:t>americanaztec@sbcglobal.net</a:t>
            </a:r>
            <a:r>
              <a:rPr lang="en-US" sz="1800"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087870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2700DD0A-D322-4E86-A7AC-4588771681DC}"/>
              </a:ext>
            </a:extLst>
          </p:cNvPr>
          <p:cNvSpPr txBox="1"/>
          <p:nvPr/>
        </p:nvSpPr>
        <p:spPr>
          <a:xfrm>
            <a:off x="6389914" y="685800"/>
            <a:ext cx="5127172" cy="1485900"/>
          </a:xfrm>
          <a:prstGeom prst="rect">
            <a:avLst/>
          </a:prstGeom>
        </p:spPr>
        <p:txBody>
          <a:bodyPr vert="horz" lIns="91440" tIns="45720" rIns="91440" bIns="45720" rtlCol="0" anchor="t">
            <a:normAutofit/>
          </a:bodyPr>
          <a:lstStyle/>
          <a:p>
            <a:pPr defTabSz="914400">
              <a:lnSpc>
                <a:spcPct val="89000"/>
              </a:lnSpc>
              <a:spcBef>
                <a:spcPct val="0"/>
              </a:spcBef>
              <a:spcAft>
                <a:spcPts val="600"/>
              </a:spcAft>
            </a:pPr>
            <a:r>
              <a:rPr lang="en-US" sz="3100">
                <a:solidFill>
                  <a:schemeClr val="tx2"/>
                </a:solidFill>
                <a:latin typeface="+mj-lt"/>
                <a:ea typeface="+mj-ea"/>
                <a:cs typeface="+mj-cs"/>
              </a:rPr>
              <a:t>Report of the Fourth Degree</a:t>
            </a:r>
          </a:p>
          <a:p>
            <a:pPr defTabSz="914400">
              <a:lnSpc>
                <a:spcPct val="89000"/>
              </a:lnSpc>
              <a:spcBef>
                <a:spcPct val="0"/>
              </a:spcBef>
              <a:spcAft>
                <a:spcPts val="600"/>
              </a:spcAft>
            </a:pPr>
            <a:r>
              <a:rPr lang="en-US" sz="3100">
                <a:solidFill>
                  <a:schemeClr val="tx2"/>
                </a:solidFill>
                <a:latin typeface="+mj-lt"/>
                <a:ea typeface="+mj-ea"/>
                <a:cs typeface="+mj-cs"/>
              </a:rPr>
              <a:t>Sage Chavez Council 4th Degree Advocate</a:t>
            </a:r>
          </a:p>
        </p:txBody>
      </p:sp>
      <p:sp>
        <p:nvSpPr>
          <p:cNvPr id="11" name="Rectangle 10">
            <a:extLst>
              <a:ext uri="{FF2B5EF4-FFF2-40B4-BE49-F238E27FC236}">
                <a16:creationId xmlns:a16="http://schemas.microsoft.com/office/drawing/2014/main" id="{A67E2D8A-19BE-48A0-889C-CCAC02348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Google Shape;56;p13"/>
          <p:cNvPicPr/>
          <p:nvPr/>
        </p:nvPicPr>
        <p:blipFill>
          <a:blip r:embed="rId2"/>
          <a:stretch>
            <a:fillRect/>
          </a:stretch>
        </p:blipFill>
        <p:spPr>
          <a:xfrm>
            <a:off x="1450282" y="645106"/>
            <a:ext cx="4217815" cy="5247747"/>
          </a:xfrm>
          <a:prstGeom prst="rect">
            <a:avLst/>
          </a:prstGeom>
          <a:noFill/>
        </p:spPr>
      </p:pic>
      <p:sp>
        <p:nvSpPr>
          <p:cNvPr id="3" name="TextBox 2">
            <a:extLst>
              <a:ext uri="{FF2B5EF4-FFF2-40B4-BE49-F238E27FC236}">
                <a16:creationId xmlns:a16="http://schemas.microsoft.com/office/drawing/2014/main" id="{F5A57078-0468-4BBD-934B-5C4BB8644A30}"/>
              </a:ext>
            </a:extLst>
          </p:cNvPr>
          <p:cNvSpPr txBox="1"/>
          <p:nvPr/>
        </p:nvSpPr>
        <p:spPr>
          <a:xfrm>
            <a:off x="6389914" y="2286000"/>
            <a:ext cx="5127172" cy="4462670"/>
          </a:xfrm>
          <a:prstGeom prst="rect">
            <a:avLst/>
          </a:prstGeom>
        </p:spPr>
        <p:txBody>
          <a:bodyPr vert="horz" lIns="91440" tIns="45720" rIns="91440" bIns="45720" rtlCol="0">
            <a:normAutofit/>
          </a:bodyPr>
          <a:lstStyle/>
          <a:p>
            <a:pPr marL="101600" lvl="0" algn="l" rtl="0">
              <a:spcBef>
                <a:spcPts val="0"/>
              </a:spcBef>
              <a:spcAft>
                <a:spcPts val="0"/>
              </a:spcAft>
              <a:buSzPts val="2000"/>
            </a:pPr>
            <a:endParaRPr lang="en-US" sz="1800" dirty="0"/>
          </a:p>
          <a:p>
            <a:pPr marL="384048" lvl="0" indent="-384048" defTabSz="914400">
              <a:lnSpc>
                <a:spcPct val="94000"/>
              </a:lnSpc>
              <a:spcAft>
                <a:spcPts val="200"/>
              </a:spcAft>
              <a:buFont typeface="Franklin Gothic Book" panose="020B0503020102020204" pitchFamily="34" charset="0"/>
            </a:pPr>
            <a:r>
              <a:rPr lang="en-US" dirty="0">
                <a:solidFill>
                  <a:schemeClr val="tx2"/>
                </a:solidFill>
              </a:rPr>
              <a:t>FR. PEYRI ASSEMBLY MEETS SECOND TUESDAY OF MONTH 5/11/21 AT 7:30 PM ON ZOOM</a:t>
            </a:r>
          </a:p>
          <a:p>
            <a:pPr marL="384048" lvl="0" indent="-384048" defTabSz="914400">
              <a:lnSpc>
                <a:spcPct val="94000"/>
              </a:lnSpc>
              <a:spcAft>
                <a:spcPts val="200"/>
              </a:spcAft>
              <a:buFont typeface="Franklin Gothic Book" panose="020B0503020102020204" pitchFamily="34" charset="0"/>
            </a:pPr>
            <a:endParaRPr lang="en-US" dirty="0">
              <a:solidFill>
                <a:schemeClr val="tx2"/>
              </a:solidFill>
            </a:endParaRPr>
          </a:p>
          <a:p>
            <a:pPr marL="384048" lvl="0" indent="-384048" defTabSz="914400">
              <a:lnSpc>
                <a:spcPct val="94000"/>
              </a:lnSpc>
              <a:spcAft>
                <a:spcPts val="200"/>
              </a:spcAft>
              <a:buFont typeface="Franklin Gothic Book" panose="020B0503020102020204" pitchFamily="34" charset="0"/>
            </a:pPr>
            <a:r>
              <a:rPr lang="en-US" dirty="0">
                <a:solidFill>
                  <a:schemeClr val="tx2"/>
                </a:solidFill>
              </a:rPr>
              <a:t>ELECTIONS FOR ASSEMBLY OFFICER CANDIDATES WILL BE HELD MAY 11, 2021 SEE SK SAGE CHAVEZ</a:t>
            </a:r>
          </a:p>
          <a:p>
            <a:pPr marL="384048" lvl="0" indent="-384048" defTabSz="914400">
              <a:lnSpc>
                <a:spcPct val="94000"/>
              </a:lnSpc>
              <a:spcAft>
                <a:spcPts val="200"/>
              </a:spcAft>
              <a:buFont typeface="Franklin Gothic Book" panose="020B0503020102020204" pitchFamily="34" charset="0"/>
            </a:pPr>
            <a:endParaRPr lang="en-US" sz="1700" dirty="0">
              <a:solidFill>
                <a:schemeClr val="tx2"/>
              </a:solidFill>
            </a:endParaRPr>
          </a:p>
          <a:p>
            <a:pPr marL="384048" lvl="0" indent="-384048" defTabSz="914400">
              <a:lnSpc>
                <a:spcPct val="94000"/>
              </a:lnSpc>
              <a:spcAft>
                <a:spcPts val="200"/>
              </a:spcAft>
              <a:buFont typeface="Franklin Gothic Book" panose="020B0503020102020204" pitchFamily="34" charset="0"/>
            </a:pPr>
            <a:endParaRPr lang="en-US" sz="1700" dirty="0">
              <a:solidFill>
                <a:schemeClr val="tx2"/>
              </a:solidFill>
            </a:endParaRPr>
          </a:p>
          <a:p>
            <a:pPr marL="384048" lvl="0" indent="-384048" defTabSz="914400">
              <a:lnSpc>
                <a:spcPct val="94000"/>
              </a:lnSpc>
              <a:spcAft>
                <a:spcPts val="200"/>
              </a:spcAft>
              <a:buFont typeface="Franklin Gothic Book" panose="020B0503020102020204" pitchFamily="34" charset="0"/>
            </a:pPr>
            <a:endParaRPr lang="en-US" sz="1700" dirty="0">
              <a:solidFill>
                <a:schemeClr val="tx2"/>
              </a:solidFill>
            </a:endParaRPr>
          </a:p>
          <a:p>
            <a:pPr marL="384048" lvl="0" indent="-384048" defTabSz="914400">
              <a:lnSpc>
                <a:spcPct val="94000"/>
              </a:lnSpc>
              <a:spcAft>
                <a:spcPts val="200"/>
              </a:spcAft>
              <a:buFont typeface="Franklin Gothic Book" panose="020B0503020102020204" pitchFamily="34" charset="0"/>
            </a:pPr>
            <a:endParaRPr lang="en-US" sz="1700" dirty="0">
              <a:solidFill>
                <a:schemeClr val="tx2"/>
              </a:solidFill>
            </a:endParaRPr>
          </a:p>
          <a:p>
            <a:pPr marL="384048" indent="-384048" defTabSz="914400">
              <a:lnSpc>
                <a:spcPct val="94000"/>
              </a:lnSpc>
              <a:spcAft>
                <a:spcPts val="200"/>
              </a:spcAft>
              <a:buFont typeface="Franklin Gothic Book" panose="020B0503020102020204" pitchFamily="34" charset="0"/>
              <a:buChar char="•"/>
            </a:pPr>
            <a:endParaRPr lang="en-US" sz="1700" dirty="0">
              <a:solidFill>
                <a:schemeClr val="tx2"/>
              </a:solidFill>
            </a:endParaRPr>
          </a:p>
          <a:p>
            <a:pPr marL="384048" lvl="0" indent="-384048" defTabSz="914400">
              <a:lnSpc>
                <a:spcPct val="94000"/>
              </a:lnSpc>
              <a:spcAft>
                <a:spcPts val="200"/>
              </a:spcAft>
              <a:buFont typeface="Franklin Gothic Book" panose="020B0503020102020204" pitchFamily="34" charset="0"/>
              <a:buChar char="•"/>
            </a:pPr>
            <a:endParaRPr lang="en-US" sz="1700" dirty="0">
              <a:solidFill>
                <a:schemeClr val="tx2"/>
              </a:solidFill>
            </a:endParaRPr>
          </a:p>
          <a:p>
            <a:pPr marL="384048" lvl="0" indent="-384048" defTabSz="914400">
              <a:lnSpc>
                <a:spcPct val="94000"/>
              </a:lnSpc>
              <a:spcAft>
                <a:spcPts val="200"/>
              </a:spcAft>
              <a:buFont typeface="Franklin Gothic Book" panose="020B0503020102020204" pitchFamily="34" charset="0"/>
            </a:pPr>
            <a:endParaRPr lang="en-US" sz="1700" dirty="0">
              <a:solidFill>
                <a:schemeClr val="tx2"/>
              </a:solidFill>
            </a:endParaRPr>
          </a:p>
          <a:p>
            <a:pPr marL="384048" indent="-384048" defTabSz="914400">
              <a:lnSpc>
                <a:spcPct val="94000"/>
              </a:lnSpc>
              <a:spcAft>
                <a:spcPts val="200"/>
              </a:spcAft>
              <a:buFont typeface="Franklin Gothic Book" panose="020B0503020102020204" pitchFamily="34" charset="0"/>
            </a:pPr>
            <a:endParaRPr lang="en-US" sz="1700" dirty="0">
              <a:solidFill>
                <a:schemeClr val="tx2"/>
              </a:solidFill>
            </a:endParaRPr>
          </a:p>
          <a:p>
            <a:pPr marL="384048" indent="-384048" defTabSz="914400">
              <a:lnSpc>
                <a:spcPct val="94000"/>
              </a:lnSpc>
              <a:spcAft>
                <a:spcPts val="200"/>
              </a:spcAft>
              <a:buFont typeface="Franklin Gothic Book" panose="020B0503020102020204" pitchFamily="34" charset="0"/>
            </a:pPr>
            <a:endParaRPr lang="en-US" sz="1700" dirty="0">
              <a:solidFill>
                <a:schemeClr val="tx2"/>
              </a:solidFill>
            </a:endParaRPr>
          </a:p>
          <a:p>
            <a:pPr marL="384048" lvl="1" indent="-384048" defTabSz="914400">
              <a:lnSpc>
                <a:spcPct val="94000"/>
              </a:lnSpc>
              <a:spcAft>
                <a:spcPts val="200"/>
              </a:spcAft>
              <a:buFont typeface="Franklin Gothic Book" panose="020B0503020102020204" pitchFamily="34" charset="0"/>
            </a:pPr>
            <a:endParaRPr lang="en-US" sz="1700" dirty="0">
              <a:solidFill>
                <a:schemeClr val="tx2"/>
              </a:solidFill>
            </a:endParaRPr>
          </a:p>
          <a:p>
            <a:pPr marL="384048" lvl="1" indent="-384048" defTabSz="914400">
              <a:lnSpc>
                <a:spcPct val="94000"/>
              </a:lnSpc>
              <a:spcAft>
                <a:spcPts val="200"/>
              </a:spcAft>
              <a:buFont typeface="Franklin Gothic Book" panose="020B0503020102020204" pitchFamily="34" charset="0"/>
            </a:pPr>
            <a:endParaRPr lang="en-US" sz="1700" dirty="0">
              <a:solidFill>
                <a:schemeClr val="tx2"/>
              </a:solidFill>
            </a:endParaRPr>
          </a:p>
        </p:txBody>
      </p:sp>
    </p:spTree>
    <p:extLst>
      <p:ext uri="{BB962C8B-B14F-4D97-AF65-F5344CB8AC3E}">
        <p14:creationId xmlns:p14="http://schemas.microsoft.com/office/powerpoint/2010/main" val="2062171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7F59D-628C-4053-B41F-489D0045F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extBox 1">
            <a:extLst>
              <a:ext uri="{FF2B5EF4-FFF2-40B4-BE49-F238E27FC236}">
                <a16:creationId xmlns:a16="http://schemas.microsoft.com/office/drawing/2014/main" id="{745507AC-F11D-4600-8311-B8996D5479A7}"/>
              </a:ext>
            </a:extLst>
          </p:cNvPr>
          <p:cNvSpPr txBox="1"/>
          <p:nvPr/>
        </p:nvSpPr>
        <p:spPr>
          <a:xfrm>
            <a:off x="640081" y="791570"/>
            <a:ext cx="4018839" cy="5262390"/>
          </a:xfrm>
          <a:prstGeom prst="rect">
            <a:avLst/>
          </a:prstGeom>
        </p:spPr>
        <p:txBody>
          <a:bodyPr vert="horz" lIns="91440" tIns="45720" rIns="91440" bIns="45720" rtlCol="0" anchor="ctr">
            <a:normAutofit/>
          </a:bodyPr>
          <a:lstStyle/>
          <a:p>
            <a:pPr algn="r" defTabSz="914400">
              <a:lnSpc>
                <a:spcPct val="89000"/>
              </a:lnSpc>
              <a:spcBef>
                <a:spcPct val="0"/>
              </a:spcBef>
              <a:spcAft>
                <a:spcPts val="600"/>
              </a:spcAft>
            </a:pPr>
            <a:r>
              <a:rPr lang="en-US" sz="5400">
                <a:solidFill>
                  <a:schemeClr val="bg2"/>
                </a:solidFill>
                <a:latin typeface="+mj-lt"/>
                <a:ea typeface="+mj-ea"/>
                <a:cs typeface="+mj-cs"/>
              </a:rPr>
              <a:t>Good of the Order</a:t>
            </a:r>
          </a:p>
        </p:txBody>
      </p:sp>
      <p:sp>
        <p:nvSpPr>
          <p:cNvPr id="12" name="Rectangle 11">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EECE8949-CC3D-944B-B8B9-F7F49DD6BEAE}"/>
              </a:ext>
            </a:extLst>
          </p:cNvPr>
          <p:cNvSpPr txBox="1"/>
          <p:nvPr/>
        </p:nvSpPr>
        <p:spPr>
          <a:xfrm>
            <a:off x="6176720" y="791570"/>
            <a:ext cx="4892308" cy="5262390"/>
          </a:xfrm>
          <a:prstGeom prst="rect">
            <a:avLst/>
          </a:prstGeom>
        </p:spPr>
        <p:txBody>
          <a:bodyPr vert="horz" lIns="91440" tIns="45720" rIns="91440" bIns="45720" rtlCol="0" anchor="ctr">
            <a:normAutofit/>
          </a:bodyPr>
          <a:lstStyle/>
          <a:p>
            <a:pPr marL="285750" indent="-384048" defTabSz="914400">
              <a:lnSpc>
                <a:spcPct val="94000"/>
              </a:lnSpc>
              <a:spcAft>
                <a:spcPts val="200"/>
              </a:spcAft>
              <a:buFont typeface="Franklin Gothic Book" panose="020B0503020102020204" pitchFamily="34" charset="0"/>
              <a:buChar char="•"/>
            </a:pPr>
            <a:r>
              <a:rPr lang="en-US" sz="4000" dirty="0">
                <a:solidFill>
                  <a:schemeClr val="tx2"/>
                </a:solidFill>
              </a:rPr>
              <a:t>Awards</a:t>
            </a:r>
          </a:p>
          <a:p>
            <a:pPr marL="742950" lvl="1" indent="-384048" defTabSz="914400">
              <a:lnSpc>
                <a:spcPct val="94000"/>
              </a:lnSpc>
              <a:spcAft>
                <a:spcPts val="200"/>
              </a:spcAft>
              <a:buFont typeface="Franklin Gothic Book" panose="020B0503020102020204" pitchFamily="34" charset="0"/>
              <a:buChar char="•"/>
            </a:pPr>
            <a:r>
              <a:rPr lang="en-US" sz="4000" dirty="0">
                <a:solidFill>
                  <a:schemeClr val="tx2"/>
                </a:solidFill>
              </a:rPr>
              <a:t>Knight of the Month</a:t>
            </a:r>
          </a:p>
          <a:p>
            <a:pPr marL="742950" lvl="1" indent="-384048" defTabSz="914400">
              <a:lnSpc>
                <a:spcPct val="94000"/>
              </a:lnSpc>
              <a:spcAft>
                <a:spcPts val="200"/>
              </a:spcAft>
              <a:buFont typeface="Franklin Gothic Book" panose="020B0503020102020204" pitchFamily="34" charset="0"/>
              <a:buChar char="•"/>
            </a:pPr>
            <a:r>
              <a:rPr lang="en-US" sz="4000" dirty="0">
                <a:solidFill>
                  <a:schemeClr val="tx2"/>
                </a:solidFill>
              </a:rPr>
              <a:t>Family of the Month</a:t>
            </a:r>
          </a:p>
        </p:txBody>
      </p:sp>
    </p:spTree>
    <p:extLst>
      <p:ext uri="{BB962C8B-B14F-4D97-AF65-F5344CB8AC3E}">
        <p14:creationId xmlns:p14="http://schemas.microsoft.com/office/powerpoint/2010/main" val="906418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67"/>
        <p:cNvGrpSpPr/>
        <p:nvPr/>
      </p:nvGrpSpPr>
      <p:grpSpPr>
        <a:xfrm>
          <a:off x="0" y="0"/>
          <a:ext cx="0" cy="0"/>
          <a:chOff x="0" y="0"/>
          <a:chExt cx="0" cy="0"/>
        </a:xfrm>
      </p:grpSpPr>
      <p:grpSp>
        <p:nvGrpSpPr>
          <p:cNvPr id="82" name="Group 81">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83"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84"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86" name="Rectangle 85">
            <a:extLst>
              <a:ext uri="{FF2B5EF4-FFF2-40B4-BE49-F238E27FC236}">
                <a16:creationId xmlns:a16="http://schemas.microsoft.com/office/drawing/2014/main" id="{D8E74CFB-EAAD-43E9-BDAC-AAE4F8E86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D6E31D67-858D-409A-863E-EE8DEB9CC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157728"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Freeform 6">
            <a:extLst>
              <a:ext uri="{FF2B5EF4-FFF2-40B4-BE49-F238E27FC236}">
                <a16:creationId xmlns:a16="http://schemas.microsoft.com/office/drawing/2014/main" id="{0C11AD76-2664-4F1B-8A6E-71601C059E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3922753"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68" name="Google Shape;268;p17"/>
          <p:cNvSpPr txBox="1">
            <a:spLocks noGrp="1"/>
          </p:cNvSpPr>
          <p:nvPr>
            <p:ph type="ctrTitle"/>
          </p:nvPr>
        </p:nvSpPr>
        <p:spPr>
          <a:xfrm>
            <a:off x="4648417" y="1480930"/>
            <a:ext cx="6778558" cy="3254321"/>
          </a:xfrm>
          <a:prstGeom prst="rect">
            <a:avLst/>
          </a:prstGeom>
        </p:spPr>
        <p:txBody>
          <a:bodyPr spcFirstLastPara="1" vert="horz" lIns="91440" tIns="45720" rIns="91440" bIns="45720" rtlCol="0" anchor="b" anchorCtr="0">
            <a:normAutofit/>
          </a:bodyPr>
          <a:lstStyle/>
          <a:p>
            <a:pPr algn="l">
              <a:spcBef>
                <a:spcPct val="0"/>
              </a:spcBef>
            </a:pPr>
            <a:endParaRPr lang="en-US" sz="6600" cap="all">
              <a:solidFill>
                <a:schemeClr val="tx2"/>
              </a:solidFill>
            </a:endParaRPr>
          </a:p>
          <a:p>
            <a:pPr algn="l">
              <a:spcBef>
                <a:spcPct val="0"/>
              </a:spcBef>
            </a:pPr>
            <a:r>
              <a:rPr lang="en-US" sz="6600" cap="all">
                <a:solidFill>
                  <a:schemeClr val="tx2"/>
                </a:solidFill>
              </a:rPr>
              <a:t>Closing Prayer</a:t>
            </a:r>
          </a:p>
        </p:txBody>
      </p:sp>
      <p:sp>
        <p:nvSpPr>
          <p:cNvPr id="269" name="Google Shape;269;p17"/>
          <p:cNvSpPr txBox="1">
            <a:spLocks noGrp="1"/>
          </p:cNvSpPr>
          <p:nvPr>
            <p:ph type="subTitle" idx="1"/>
          </p:nvPr>
        </p:nvSpPr>
        <p:spPr>
          <a:xfrm>
            <a:off x="4648419" y="4804850"/>
            <a:ext cx="6778556" cy="1086237"/>
          </a:xfrm>
          <a:prstGeom prst="rect">
            <a:avLst/>
          </a:prstGeom>
        </p:spPr>
        <p:txBody>
          <a:bodyPr spcFirstLastPara="1" vert="horz" lIns="91440" tIns="45720" rIns="91440" bIns="45720" rtlCol="0" anchorCtr="0">
            <a:normAutofit/>
          </a:bodyPr>
          <a:lstStyle/>
          <a:p>
            <a:pPr marL="0" indent="0" algn="l">
              <a:lnSpc>
                <a:spcPct val="112000"/>
              </a:lnSpc>
              <a:spcAft>
                <a:spcPts val="600"/>
              </a:spcAft>
            </a:pPr>
            <a:r>
              <a:rPr lang="en-US" sz="2300" b="1">
                <a:solidFill>
                  <a:schemeClr val="tx2"/>
                </a:solidFill>
              </a:rPr>
              <a:t>Prayer for Canonization of Fr. Michael J. McGivney</a:t>
            </a:r>
          </a:p>
        </p:txBody>
      </p:sp>
    </p:spTree>
    <p:extLst>
      <p:ext uri="{BB962C8B-B14F-4D97-AF65-F5344CB8AC3E}">
        <p14:creationId xmlns:p14="http://schemas.microsoft.com/office/powerpoint/2010/main" val="117004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69F1E3-4827-E042-AED9-00F6AAAD0592}"/>
              </a:ext>
            </a:extLst>
          </p:cNvPr>
          <p:cNvSpPr>
            <a:spLocks noGrp="1"/>
          </p:cNvSpPr>
          <p:nvPr>
            <p:ph type="sldNum" sz="quarter" idx="12"/>
          </p:nvPr>
        </p:nvSpPr>
        <p:spPr/>
        <p:txBody>
          <a:bodyPr/>
          <a:lstStyle/>
          <a:p>
            <a:pPr algn="ctr"/>
            <a:fld id="{00000000-1234-1234-1234-123412341234}" type="slidenum">
              <a:rPr lang="en" smtClean="0"/>
              <a:pPr algn="ctr"/>
              <a:t>29</a:t>
            </a:fld>
            <a:endParaRPr lang="en"/>
          </a:p>
        </p:txBody>
      </p:sp>
      <p:sp>
        <p:nvSpPr>
          <p:cNvPr id="3" name="TextBox 2">
            <a:extLst>
              <a:ext uri="{FF2B5EF4-FFF2-40B4-BE49-F238E27FC236}">
                <a16:creationId xmlns:a16="http://schemas.microsoft.com/office/drawing/2014/main" id="{94031250-043C-604E-8FB1-3C1594588791}"/>
              </a:ext>
            </a:extLst>
          </p:cNvPr>
          <p:cNvSpPr txBox="1"/>
          <p:nvPr/>
        </p:nvSpPr>
        <p:spPr>
          <a:xfrm>
            <a:off x="1070516" y="666497"/>
            <a:ext cx="10113611" cy="5345566"/>
          </a:xfrm>
          <a:prstGeom prst="rect">
            <a:avLst/>
          </a:prstGeom>
          <a:noFill/>
        </p:spPr>
        <p:txBody>
          <a:bodyPr wrap="square" rtlCol="0">
            <a:spAutoFit/>
          </a:bodyPr>
          <a:lstStyle/>
          <a:p>
            <a:r>
              <a:rPr lang="en-US" sz="4267" dirty="0"/>
              <a:t>God, our Father,</a:t>
            </a:r>
          </a:p>
          <a:p>
            <a:r>
              <a:rPr lang="en-US" sz="4267" dirty="0"/>
              <a:t>protector of the poor </a:t>
            </a:r>
          </a:p>
          <a:p>
            <a:r>
              <a:rPr lang="en-US" sz="4267" dirty="0"/>
              <a:t>and defender of the widow and orphan, </a:t>
            </a:r>
          </a:p>
          <a:p>
            <a:r>
              <a:rPr lang="en-US" sz="4267" dirty="0"/>
              <a:t>you called your priest, </a:t>
            </a:r>
          </a:p>
          <a:p>
            <a:r>
              <a:rPr lang="en-US" sz="4267" dirty="0"/>
              <a:t>Father Michael J. McGivney, </a:t>
            </a:r>
          </a:p>
          <a:p>
            <a:r>
              <a:rPr lang="en-US" sz="4267" dirty="0"/>
              <a:t>to be an apostle of Christian family life </a:t>
            </a:r>
          </a:p>
          <a:p>
            <a:r>
              <a:rPr lang="en-US" sz="4267" dirty="0"/>
              <a:t>and to lead the young </a:t>
            </a:r>
          </a:p>
          <a:p>
            <a:r>
              <a:rPr lang="en-US" sz="4267" dirty="0"/>
              <a:t>to the generous service of their neighbor. </a:t>
            </a:r>
          </a:p>
        </p:txBody>
      </p:sp>
    </p:spTree>
    <p:extLst>
      <p:ext uri="{BB962C8B-B14F-4D97-AF65-F5344CB8AC3E}">
        <p14:creationId xmlns:p14="http://schemas.microsoft.com/office/powerpoint/2010/main" val="4183799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3E55BE-5E5F-E14E-B53B-994E1E20FF50}"/>
              </a:ext>
            </a:extLst>
          </p:cNvPr>
          <p:cNvSpPr txBox="1"/>
          <p:nvPr/>
        </p:nvSpPr>
        <p:spPr>
          <a:xfrm>
            <a:off x="1416424" y="896471"/>
            <a:ext cx="9126070" cy="4524315"/>
          </a:xfrm>
          <a:prstGeom prst="rect">
            <a:avLst/>
          </a:prstGeom>
          <a:noFill/>
        </p:spPr>
        <p:txBody>
          <a:bodyPr wrap="square" rtlCol="0">
            <a:spAutoFit/>
          </a:bodyPr>
          <a:lstStyle/>
          <a:p>
            <a:pPr algn="ctr"/>
            <a:r>
              <a:rPr lang="en-US" sz="3600" dirty="0"/>
              <a:t>O Mary, </a:t>
            </a:r>
          </a:p>
          <a:p>
            <a:pPr algn="ctr"/>
            <a:r>
              <a:rPr lang="en-US" sz="3600" dirty="0"/>
              <a:t>you always brighten our path as a sign of salvation and of hope. </a:t>
            </a:r>
          </a:p>
          <a:p>
            <a:pPr algn="ctr"/>
            <a:r>
              <a:rPr lang="en-US" sz="3600" dirty="0"/>
              <a:t>We entrust ourselves to you, </a:t>
            </a:r>
          </a:p>
          <a:p>
            <a:pPr algn="ctr"/>
            <a:r>
              <a:rPr lang="en-US" sz="3600" dirty="0"/>
              <a:t>Health of the Sick, </a:t>
            </a:r>
          </a:p>
          <a:p>
            <a:pPr algn="ctr"/>
            <a:r>
              <a:rPr lang="en-US" sz="3600" dirty="0"/>
              <a:t>who, at the Cross,</a:t>
            </a:r>
          </a:p>
          <a:p>
            <a:pPr algn="ctr"/>
            <a:r>
              <a:rPr lang="en-US" sz="3600" dirty="0"/>
              <a:t> took part in Jesus’ pain </a:t>
            </a:r>
          </a:p>
          <a:p>
            <a:pPr algn="ctr"/>
            <a:r>
              <a:rPr lang="en-US" sz="3600" dirty="0"/>
              <a:t>while remaining steadfast in faith. </a:t>
            </a:r>
          </a:p>
        </p:txBody>
      </p:sp>
    </p:spTree>
    <p:extLst>
      <p:ext uri="{BB962C8B-B14F-4D97-AF65-F5344CB8AC3E}">
        <p14:creationId xmlns:p14="http://schemas.microsoft.com/office/powerpoint/2010/main" val="42511643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69F1E3-4827-E042-AED9-00F6AAAD0592}"/>
              </a:ext>
            </a:extLst>
          </p:cNvPr>
          <p:cNvSpPr>
            <a:spLocks noGrp="1"/>
          </p:cNvSpPr>
          <p:nvPr>
            <p:ph type="sldNum" sz="quarter" idx="12"/>
          </p:nvPr>
        </p:nvSpPr>
        <p:spPr/>
        <p:txBody>
          <a:bodyPr/>
          <a:lstStyle/>
          <a:p>
            <a:pPr algn="ctr"/>
            <a:fld id="{00000000-1234-1234-1234-123412341234}" type="slidenum">
              <a:rPr lang="en" smtClean="0"/>
              <a:pPr algn="ctr"/>
              <a:t>30</a:t>
            </a:fld>
            <a:endParaRPr lang="en"/>
          </a:p>
        </p:txBody>
      </p:sp>
      <p:sp>
        <p:nvSpPr>
          <p:cNvPr id="3" name="TextBox 2">
            <a:extLst>
              <a:ext uri="{FF2B5EF4-FFF2-40B4-BE49-F238E27FC236}">
                <a16:creationId xmlns:a16="http://schemas.microsoft.com/office/drawing/2014/main" id="{94031250-043C-604E-8FB1-3C1594588791}"/>
              </a:ext>
            </a:extLst>
          </p:cNvPr>
          <p:cNvSpPr txBox="1"/>
          <p:nvPr/>
        </p:nvSpPr>
        <p:spPr>
          <a:xfrm>
            <a:off x="981306" y="666497"/>
            <a:ext cx="10202821" cy="4688912"/>
          </a:xfrm>
          <a:prstGeom prst="rect">
            <a:avLst/>
          </a:prstGeom>
          <a:noFill/>
        </p:spPr>
        <p:txBody>
          <a:bodyPr wrap="square" rtlCol="0">
            <a:spAutoFit/>
          </a:bodyPr>
          <a:lstStyle/>
          <a:p>
            <a:r>
              <a:rPr lang="en-US" sz="4267" dirty="0"/>
              <a:t>Through the example of his life and virtue </a:t>
            </a:r>
          </a:p>
          <a:p>
            <a:r>
              <a:rPr lang="en-US" sz="4267" dirty="0"/>
              <a:t>may we follow your Son, </a:t>
            </a:r>
          </a:p>
          <a:p>
            <a:r>
              <a:rPr lang="en-US" sz="4267" dirty="0"/>
              <a:t>Jesus Christ, </a:t>
            </a:r>
          </a:p>
          <a:p>
            <a:r>
              <a:rPr lang="en-US" sz="4267" dirty="0"/>
              <a:t>more closely, </a:t>
            </a:r>
          </a:p>
          <a:p>
            <a:r>
              <a:rPr lang="en-US" sz="4267" dirty="0"/>
              <a:t>fulfilling his commandment of charity </a:t>
            </a:r>
          </a:p>
          <a:p>
            <a:r>
              <a:rPr lang="en-US" sz="4267" dirty="0"/>
              <a:t>and building up his Body which is the Church.</a:t>
            </a:r>
          </a:p>
        </p:txBody>
      </p:sp>
    </p:spTree>
    <p:extLst>
      <p:ext uri="{BB962C8B-B14F-4D97-AF65-F5344CB8AC3E}">
        <p14:creationId xmlns:p14="http://schemas.microsoft.com/office/powerpoint/2010/main" val="1855674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69F1E3-4827-E042-AED9-00F6AAAD0592}"/>
              </a:ext>
            </a:extLst>
          </p:cNvPr>
          <p:cNvSpPr>
            <a:spLocks noGrp="1"/>
          </p:cNvSpPr>
          <p:nvPr>
            <p:ph type="sldNum" sz="quarter" idx="12"/>
          </p:nvPr>
        </p:nvSpPr>
        <p:spPr/>
        <p:txBody>
          <a:bodyPr/>
          <a:lstStyle/>
          <a:p>
            <a:pPr algn="ctr"/>
            <a:fld id="{00000000-1234-1234-1234-123412341234}" type="slidenum">
              <a:rPr lang="en" smtClean="0"/>
              <a:pPr algn="ctr"/>
              <a:t>31</a:t>
            </a:fld>
            <a:endParaRPr lang="en"/>
          </a:p>
        </p:txBody>
      </p:sp>
      <p:sp>
        <p:nvSpPr>
          <p:cNvPr id="3" name="TextBox 2">
            <a:extLst>
              <a:ext uri="{FF2B5EF4-FFF2-40B4-BE49-F238E27FC236}">
                <a16:creationId xmlns:a16="http://schemas.microsoft.com/office/drawing/2014/main" id="{94031250-043C-604E-8FB1-3C1594588791}"/>
              </a:ext>
            </a:extLst>
          </p:cNvPr>
          <p:cNvSpPr txBox="1"/>
          <p:nvPr/>
        </p:nvSpPr>
        <p:spPr>
          <a:xfrm>
            <a:off x="1159726" y="666496"/>
            <a:ext cx="10447057" cy="5345566"/>
          </a:xfrm>
          <a:prstGeom prst="rect">
            <a:avLst/>
          </a:prstGeom>
          <a:noFill/>
        </p:spPr>
        <p:txBody>
          <a:bodyPr wrap="square" rtlCol="0">
            <a:spAutoFit/>
          </a:bodyPr>
          <a:lstStyle/>
          <a:p>
            <a:r>
              <a:rPr lang="en-US" sz="4267" dirty="0"/>
              <a:t>Let the inspiration of your servant </a:t>
            </a:r>
          </a:p>
          <a:p>
            <a:r>
              <a:rPr lang="en-US" sz="4267" dirty="0"/>
              <a:t>prompt us to greater confidence in your love </a:t>
            </a:r>
          </a:p>
          <a:p>
            <a:r>
              <a:rPr lang="en-US" sz="4267" dirty="0"/>
              <a:t>so that we may continue his work </a:t>
            </a:r>
          </a:p>
          <a:p>
            <a:r>
              <a:rPr lang="en-US" sz="4267" dirty="0"/>
              <a:t>of caring for the needy and the outcast. </a:t>
            </a:r>
          </a:p>
          <a:p>
            <a:r>
              <a:rPr lang="en-US" sz="4267" dirty="0"/>
              <a:t>We humbly ask </a:t>
            </a:r>
          </a:p>
          <a:p>
            <a:r>
              <a:rPr lang="en-US" sz="4267" dirty="0"/>
              <a:t>that you glorify </a:t>
            </a:r>
          </a:p>
          <a:p>
            <a:r>
              <a:rPr lang="en-US" sz="4267" dirty="0"/>
              <a:t>Blessed Father Michael J. McGivney </a:t>
            </a:r>
          </a:p>
          <a:p>
            <a:r>
              <a:rPr lang="en-US" sz="4267" dirty="0"/>
              <a:t>on earth </a:t>
            </a:r>
          </a:p>
        </p:txBody>
      </p:sp>
    </p:spTree>
    <p:extLst>
      <p:ext uri="{BB962C8B-B14F-4D97-AF65-F5344CB8AC3E}">
        <p14:creationId xmlns:p14="http://schemas.microsoft.com/office/powerpoint/2010/main" val="2649760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69F1E3-4827-E042-AED9-00F6AAAD0592}"/>
              </a:ext>
            </a:extLst>
          </p:cNvPr>
          <p:cNvSpPr>
            <a:spLocks noGrp="1"/>
          </p:cNvSpPr>
          <p:nvPr>
            <p:ph type="sldNum" sz="quarter" idx="12"/>
          </p:nvPr>
        </p:nvSpPr>
        <p:spPr/>
        <p:txBody>
          <a:bodyPr/>
          <a:lstStyle/>
          <a:p>
            <a:pPr algn="ctr"/>
            <a:fld id="{00000000-1234-1234-1234-123412341234}" type="slidenum">
              <a:rPr lang="en" smtClean="0"/>
              <a:pPr algn="ctr"/>
              <a:t>32</a:t>
            </a:fld>
            <a:endParaRPr lang="en"/>
          </a:p>
        </p:txBody>
      </p:sp>
      <p:sp>
        <p:nvSpPr>
          <p:cNvPr id="3" name="TextBox 2">
            <a:extLst>
              <a:ext uri="{FF2B5EF4-FFF2-40B4-BE49-F238E27FC236}">
                <a16:creationId xmlns:a16="http://schemas.microsoft.com/office/drawing/2014/main" id="{94031250-043C-604E-8FB1-3C1594588791}"/>
              </a:ext>
            </a:extLst>
          </p:cNvPr>
          <p:cNvSpPr txBox="1"/>
          <p:nvPr/>
        </p:nvSpPr>
        <p:spPr>
          <a:xfrm>
            <a:off x="1226634" y="666496"/>
            <a:ext cx="10380150" cy="4657942"/>
          </a:xfrm>
          <a:prstGeom prst="rect">
            <a:avLst/>
          </a:prstGeom>
          <a:noFill/>
        </p:spPr>
        <p:txBody>
          <a:bodyPr wrap="square" rtlCol="0">
            <a:spAutoFit/>
          </a:bodyPr>
          <a:lstStyle/>
          <a:p>
            <a:r>
              <a:rPr lang="en-US" sz="4267" dirty="0"/>
              <a:t>according to the design of your holy will. </a:t>
            </a:r>
          </a:p>
          <a:p>
            <a:r>
              <a:rPr lang="en-US" sz="4267" dirty="0"/>
              <a:t>Through his intercession, </a:t>
            </a:r>
          </a:p>
          <a:p>
            <a:r>
              <a:rPr lang="en-US" sz="4267" dirty="0"/>
              <a:t>grant the favor I now present </a:t>
            </a:r>
          </a:p>
          <a:p>
            <a:endParaRPr lang="en-US" sz="1400" dirty="0"/>
          </a:p>
          <a:p>
            <a:r>
              <a:rPr lang="en-US" sz="4267" dirty="0"/>
              <a:t>	(here make your request). </a:t>
            </a:r>
          </a:p>
          <a:p>
            <a:endParaRPr lang="en-US" sz="1333" dirty="0"/>
          </a:p>
          <a:p>
            <a:r>
              <a:rPr lang="en-US" sz="4267" dirty="0"/>
              <a:t>Through Christ our Lord. Amen. </a:t>
            </a:r>
          </a:p>
          <a:p>
            <a:endParaRPr lang="en-US" sz="1333" dirty="0"/>
          </a:p>
          <a:p>
            <a:r>
              <a:rPr lang="en-US" sz="4267" dirty="0"/>
              <a:t>	(Our Father, Hail Mary, Glory be.)</a:t>
            </a:r>
          </a:p>
        </p:txBody>
      </p:sp>
    </p:spTree>
    <p:extLst>
      <p:ext uri="{BB962C8B-B14F-4D97-AF65-F5344CB8AC3E}">
        <p14:creationId xmlns:p14="http://schemas.microsoft.com/office/powerpoint/2010/main" val="3350749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9"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0"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2" name="Rectangle 11">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715374B5-D7C8-4AA9-BE65-DB7A0CA9B4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5" name="Freeform 6">
              <a:extLst>
                <a:ext uri="{FF2B5EF4-FFF2-40B4-BE49-F238E27FC236}">
                  <a16:creationId xmlns:a16="http://schemas.microsoft.com/office/drawing/2014/main" id="{C73A7452-ED0F-4903-A620-8D103E556C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accent1"/>
            </a:solidFill>
            <a:ln w="0">
              <a:noFill/>
              <a:prstDash val="solid"/>
              <a:round/>
              <a:headEnd/>
              <a:tailEnd/>
            </a:ln>
          </p:spPr>
        </p:sp>
        <p:sp>
          <p:nvSpPr>
            <p:cNvPr id="16" name="Freeform 6">
              <a:extLst>
                <a:ext uri="{FF2B5EF4-FFF2-40B4-BE49-F238E27FC236}">
                  <a16:creationId xmlns:a16="http://schemas.microsoft.com/office/drawing/2014/main" id="{F6A3F6CE-D581-4C37-8822-4F4A68325E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accent2"/>
            </a:solidFill>
            <a:ln w="0">
              <a:noFill/>
              <a:prstDash val="solid"/>
              <a:round/>
              <a:headEnd/>
              <a:tailEnd/>
            </a:ln>
          </p:spPr>
        </p:sp>
      </p:grpSp>
      <p:sp>
        <p:nvSpPr>
          <p:cNvPr id="3" name="TextBox 2">
            <a:extLst>
              <a:ext uri="{FF2B5EF4-FFF2-40B4-BE49-F238E27FC236}">
                <a16:creationId xmlns:a16="http://schemas.microsoft.com/office/drawing/2014/main" id="{C6559065-F8E5-3E4E-B9A5-D6F299C6D9B0}"/>
              </a:ext>
            </a:extLst>
          </p:cNvPr>
          <p:cNvSpPr txBox="1"/>
          <p:nvPr/>
        </p:nvSpPr>
        <p:spPr>
          <a:xfrm>
            <a:off x="1915128" y="1788454"/>
            <a:ext cx="8361229" cy="2098226"/>
          </a:xfrm>
          <a:prstGeom prst="rect">
            <a:avLst/>
          </a:prstGeom>
        </p:spPr>
        <p:txBody>
          <a:bodyPr vert="horz" lIns="91440" tIns="45720" rIns="91440" bIns="45720" rtlCol="0" anchor="b">
            <a:normAutofit/>
          </a:bodyPr>
          <a:lstStyle/>
          <a:p>
            <a:pPr algn="ctr" defTabSz="914400">
              <a:lnSpc>
                <a:spcPct val="89000"/>
              </a:lnSpc>
              <a:spcBef>
                <a:spcPct val="0"/>
              </a:spcBef>
              <a:spcAft>
                <a:spcPts val="600"/>
              </a:spcAft>
            </a:pPr>
            <a:endParaRPr lang="en-US" sz="6700" cap="all">
              <a:solidFill>
                <a:schemeClr val="tx2"/>
              </a:solidFill>
              <a:latin typeface="+mj-lt"/>
              <a:ea typeface="+mj-ea"/>
              <a:cs typeface="+mj-cs"/>
            </a:endParaRPr>
          </a:p>
          <a:p>
            <a:pPr algn="ctr" defTabSz="914400">
              <a:lnSpc>
                <a:spcPct val="89000"/>
              </a:lnSpc>
              <a:spcBef>
                <a:spcPct val="0"/>
              </a:spcBef>
              <a:spcAft>
                <a:spcPts val="600"/>
              </a:spcAft>
            </a:pPr>
            <a:r>
              <a:rPr lang="en-US" sz="6700" cap="all">
                <a:solidFill>
                  <a:schemeClr val="tx2"/>
                </a:solidFill>
                <a:latin typeface="+mj-lt"/>
                <a:ea typeface="+mj-ea"/>
                <a:cs typeface="+mj-cs"/>
              </a:rPr>
              <a:t>Meeting Adjourned</a:t>
            </a:r>
          </a:p>
          <a:p>
            <a:pPr algn="ctr" defTabSz="914400">
              <a:lnSpc>
                <a:spcPct val="89000"/>
              </a:lnSpc>
              <a:spcBef>
                <a:spcPct val="0"/>
              </a:spcBef>
              <a:spcAft>
                <a:spcPts val="600"/>
              </a:spcAft>
            </a:pPr>
            <a:endParaRPr lang="en-US" sz="6700" cap="all">
              <a:solidFill>
                <a:schemeClr val="tx2"/>
              </a:solidFill>
              <a:latin typeface="+mj-lt"/>
              <a:ea typeface="+mj-ea"/>
              <a:cs typeface="+mj-cs"/>
            </a:endParaRPr>
          </a:p>
        </p:txBody>
      </p:sp>
    </p:spTree>
    <p:extLst>
      <p:ext uri="{BB962C8B-B14F-4D97-AF65-F5344CB8AC3E}">
        <p14:creationId xmlns:p14="http://schemas.microsoft.com/office/powerpoint/2010/main" val="206142429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3E55BE-5E5F-E14E-B53B-994E1E20FF50}"/>
              </a:ext>
            </a:extLst>
          </p:cNvPr>
          <p:cNvSpPr txBox="1"/>
          <p:nvPr/>
        </p:nvSpPr>
        <p:spPr>
          <a:xfrm>
            <a:off x="1416424" y="896471"/>
            <a:ext cx="9126070" cy="5078313"/>
          </a:xfrm>
          <a:prstGeom prst="rect">
            <a:avLst/>
          </a:prstGeom>
          <a:noFill/>
        </p:spPr>
        <p:txBody>
          <a:bodyPr wrap="square" rtlCol="0">
            <a:spAutoFit/>
          </a:bodyPr>
          <a:lstStyle/>
          <a:p>
            <a:pPr algn="ctr"/>
            <a:r>
              <a:rPr lang="en-US" sz="3600" dirty="0"/>
              <a:t>O loving Mother, </a:t>
            </a:r>
          </a:p>
          <a:p>
            <a:pPr algn="ctr"/>
            <a:r>
              <a:rPr lang="en-US" sz="3600" dirty="0"/>
              <a:t>you know what we need, </a:t>
            </a:r>
          </a:p>
          <a:p>
            <a:pPr algn="ctr"/>
            <a:r>
              <a:rPr lang="en-US" sz="3600" dirty="0"/>
              <a:t>and we are confident you will provide for us as at Cana in Galilee. </a:t>
            </a:r>
          </a:p>
          <a:p>
            <a:pPr algn="ctr"/>
            <a:r>
              <a:rPr lang="en-US" sz="3600" dirty="0"/>
              <a:t>Intercede for us with your Son Jesus, </a:t>
            </a:r>
          </a:p>
          <a:p>
            <a:pPr algn="ctr"/>
            <a:r>
              <a:rPr lang="en-US" sz="3600" dirty="0"/>
              <a:t>the Divine Physician, </a:t>
            </a:r>
          </a:p>
          <a:p>
            <a:pPr algn="ctr"/>
            <a:r>
              <a:rPr lang="en-US" sz="3600" dirty="0"/>
              <a:t>for those who have fallen ill, </a:t>
            </a:r>
          </a:p>
          <a:p>
            <a:pPr algn="ctr"/>
            <a:r>
              <a:rPr lang="en-US" sz="3600" dirty="0"/>
              <a:t>for those who are vulnerable, </a:t>
            </a:r>
          </a:p>
          <a:p>
            <a:pPr algn="ctr"/>
            <a:r>
              <a:rPr lang="en-US" sz="3600" dirty="0"/>
              <a:t>and for those who have died. </a:t>
            </a:r>
          </a:p>
        </p:txBody>
      </p:sp>
    </p:spTree>
    <p:extLst>
      <p:ext uri="{BB962C8B-B14F-4D97-AF65-F5344CB8AC3E}">
        <p14:creationId xmlns:p14="http://schemas.microsoft.com/office/powerpoint/2010/main" val="397182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3E55BE-5E5F-E14E-B53B-994E1E20FF50}"/>
              </a:ext>
            </a:extLst>
          </p:cNvPr>
          <p:cNvSpPr txBox="1"/>
          <p:nvPr/>
        </p:nvSpPr>
        <p:spPr>
          <a:xfrm>
            <a:off x="1416424" y="896471"/>
            <a:ext cx="9126070" cy="5078313"/>
          </a:xfrm>
          <a:prstGeom prst="rect">
            <a:avLst/>
          </a:prstGeom>
          <a:noFill/>
        </p:spPr>
        <p:txBody>
          <a:bodyPr wrap="square" rtlCol="0">
            <a:spAutoFit/>
          </a:bodyPr>
          <a:lstStyle/>
          <a:p>
            <a:pPr algn="ctr"/>
            <a:r>
              <a:rPr lang="en-US" sz="3600" dirty="0"/>
              <a:t>Intercede also for those charged with    protecting the health and safety of others </a:t>
            </a:r>
          </a:p>
          <a:p>
            <a:pPr algn="ctr"/>
            <a:r>
              <a:rPr lang="en-US" sz="3600" dirty="0"/>
              <a:t>and for those who are tending to the sick and seeking a cure. </a:t>
            </a:r>
          </a:p>
          <a:p>
            <a:pPr algn="ctr"/>
            <a:r>
              <a:rPr lang="en-US" sz="3600" dirty="0"/>
              <a:t>Help us, O Mother of Divine Love, </a:t>
            </a:r>
          </a:p>
          <a:p>
            <a:pPr algn="ctr"/>
            <a:r>
              <a:rPr lang="en-US" sz="3600" dirty="0"/>
              <a:t>to conform to the will of the Father </a:t>
            </a:r>
          </a:p>
          <a:p>
            <a:pPr algn="ctr"/>
            <a:r>
              <a:rPr lang="en-US" sz="3600" dirty="0"/>
              <a:t>and to do as we are told by Jesus, </a:t>
            </a:r>
          </a:p>
          <a:p>
            <a:pPr algn="ctr"/>
            <a:r>
              <a:rPr lang="en-US" sz="3600" dirty="0"/>
              <a:t>who took upon Himself our sufferings and carried our sorrows, </a:t>
            </a:r>
          </a:p>
        </p:txBody>
      </p:sp>
    </p:spTree>
    <p:extLst>
      <p:ext uri="{BB962C8B-B14F-4D97-AF65-F5344CB8AC3E}">
        <p14:creationId xmlns:p14="http://schemas.microsoft.com/office/powerpoint/2010/main" val="772608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3E55BE-5E5F-E14E-B53B-994E1E20FF50}"/>
              </a:ext>
            </a:extLst>
          </p:cNvPr>
          <p:cNvSpPr txBox="1"/>
          <p:nvPr/>
        </p:nvSpPr>
        <p:spPr>
          <a:xfrm>
            <a:off x="1416424" y="896471"/>
            <a:ext cx="9126070" cy="5078313"/>
          </a:xfrm>
          <a:prstGeom prst="rect">
            <a:avLst/>
          </a:prstGeom>
          <a:noFill/>
        </p:spPr>
        <p:txBody>
          <a:bodyPr wrap="square" rtlCol="0">
            <a:spAutoFit/>
          </a:bodyPr>
          <a:lstStyle/>
          <a:p>
            <a:pPr algn="ctr"/>
            <a:r>
              <a:rPr lang="en-US" sz="3600" dirty="0"/>
              <a:t>so as to lead us, through the Cross, </a:t>
            </a:r>
          </a:p>
          <a:p>
            <a:pPr algn="ctr"/>
            <a:r>
              <a:rPr lang="en-US" sz="3600" dirty="0"/>
              <a:t>to the glory of the Resurrection. </a:t>
            </a:r>
          </a:p>
          <a:p>
            <a:pPr algn="ctr"/>
            <a:r>
              <a:rPr lang="en-US" sz="3600" dirty="0"/>
              <a:t>Amen. </a:t>
            </a:r>
          </a:p>
          <a:p>
            <a:pPr algn="ctr"/>
            <a:r>
              <a:rPr lang="en-US" sz="3600" dirty="0"/>
              <a:t>Under thy protection we seek refuge, </a:t>
            </a:r>
          </a:p>
          <a:p>
            <a:pPr algn="ctr"/>
            <a:r>
              <a:rPr lang="en-US" sz="3600" dirty="0"/>
              <a:t>O Holy Mother of God. </a:t>
            </a:r>
          </a:p>
          <a:p>
            <a:pPr algn="ctr"/>
            <a:r>
              <a:rPr lang="en-US" sz="3600" dirty="0"/>
              <a:t>In our needs, despise not our petitions, </a:t>
            </a:r>
          </a:p>
          <a:p>
            <a:pPr algn="ctr"/>
            <a:r>
              <a:rPr lang="en-US" sz="3600" dirty="0"/>
              <a:t>but deliver us always from all dangers, </a:t>
            </a:r>
          </a:p>
          <a:p>
            <a:pPr algn="ctr"/>
            <a:r>
              <a:rPr lang="en-US" sz="3600" dirty="0"/>
              <a:t>O glorious and blessed Virgin. </a:t>
            </a:r>
          </a:p>
          <a:p>
            <a:pPr algn="ctr"/>
            <a:r>
              <a:rPr lang="en-US" sz="3600" dirty="0"/>
              <a:t>Amen.</a:t>
            </a:r>
          </a:p>
        </p:txBody>
      </p:sp>
    </p:spTree>
    <p:extLst>
      <p:ext uri="{BB962C8B-B14F-4D97-AF65-F5344CB8AC3E}">
        <p14:creationId xmlns:p14="http://schemas.microsoft.com/office/powerpoint/2010/main" val="2610629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ED5CEE9-344E-4CD9-8C96-ACCF50E3148F}"/>
              </a:ext>
            </a:extLst>
          </p:cNvPr>
          <p:cNvSpPr txBox="1">
            <a:spLocks/>
          </p:cNvSpPr>
          <p:nvPr/>
        </p:nvSpPr>
        <p:spPr>
          <a:xfrm>
            <a:off x="3734600" y="288758"/>
            <a:ext cx="6243590" cy="750707"/>
          </a:xfrm>
          <a:prstGeom prst="rect">
            <a:avLst/>
          </a:prstGeom>
        </p:spPr>
        <p:txBody>
          <a:bodyPr>
            <a:normAutofit fontScale="850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en-US" sz="4000" dirty="0"/>
              <a:t>  Pledge of Allegiance-Ed </a:t>
            </a:r>
            <a:r>
              <a:rPr lang="en-US" sz="4000" dirty="0" err="1"/>
              <a:t>Bagon</a:t>
            </a:r>
            <a:endParaRPr lang="en-US" sz="4000" dirty="0"/>
          </a:p>
          <a:p>
            <a:pPr marL="0" indent="0">
              <a:buNone/>
            </a:pPr>
            <a:endParaRPr lang="en-US" sz="4000" dirty="0"/>
          </a:p>
        </p:txBody>
      </p:sp>
      <p:sp>
        <p:nvSpPr>
          <p:cNvPr id="3" name="TextBox 2">
            <a:extLst>
              <a:ext uri="{FF2B5EF4-FFF2-40B4-BE49-F238E27FC236}">
                <a16:creationId xmlns:a16="http://schemas.microsoft.com/office/drawing/2014/main" id="{AE827EA4-8E3F-450F-A0DD-926BA416ADA6}"/>
              </a:ext>
            </a:extLst>
          </p:cNvPr>
          <p:cNvSpPr txBox="1"/>
          <p:nvPr/>
        </p:nvSpPr>
        <p:spPr>
          <a:xfrm>
            <a:off x="5212902" y="1485513"/>
            <a:ext cx="6979098" cy="4401205"/>
          </a:xfrm>
          <a:prstGeom prst="rect">
            <a:avLst/>
          </a:prstGeom>
          <a:noFill/>
        </p:spPr>
        <p:txBody>
          <a:bodyPr wrap="square" rtlCol="0">
            <a:spAutoFit/>
          </a:bodyPr>
          <a:lstStyle/>
          <a:p>
            <a:r>
              <a:rPr lang="en-US" sz="4000" dirty="0"/>
              <a:t>I pledge allegiance to the flag </a:t>
            </a:r>
          </a:p>
          <a:p>
            <a:r>
              <a:rPr lang="en-US" sz="4000" dirty="0"/>
              <a:t>of the United States of America</a:t>
            </a:r>
          </a:p>
          <a:p>
            <a:r>
              <a:rPr lang="en-US" sz="4000" dirty="0"/>
              <a:t>and to the Republic </a:t>
            </a:r>
          </a:p>
          <a:p>
            <a:r>
              <a:rPr lang="en-US" sz="4000" dirty="0"/>
              <a:t>for which it stands</a:t>
            </a:r>
          </a:p>
          <a:p>
            <a:r>
              <a:rPr lang="en-US" sz="4000" dirty="0"/>
              <a:t>one Nation under God, </a:t>
            </a:r>
          </a:p>
          <a:p>
            <a:r>
              <a:rPr lang="en-US" sz="4000" dirty="0"/>
              <a:t>indivisible, </a:t>
            </a:r>
          </a:p>
          <a:p>
            <a:r>
              <a:rPr lang="en-US" sz="4000" dirty="0"/>
              <a:t>with liberty and justice for all.</a:t>
            </a:r>
          </a:p>
        </p:txBody>
      </p:sp>
      <p:pic>
        <p:nvPicPr>
          <p:cNvPr id="6" name="Picture 5">
            <a:extLst>
              <a:ext uri="{FF2B5EF4-FFF2-40B4-BE49-F238E27FC236}">
                <a16:creationId xmlns:a16="http://schemas.microsoft.com/office/drawing/2014/main" id="{9ABDCD62-11D8-5D4D-AC74-B89BBE82146B}"/>
              </a:ext>
            </a:extLst>
          </p:cNvPr>
          <p:cNvPicPr>
            <a:picLocks noChangeAspect="1"/>
          </p:cNvPicPr>
          <p:nvPr/>
        </p:nvPicPr>
        <p:blipFill>
          <a:blip r:embed="rId2"/>
          <a:stretch>
            <a:fillRect/>
          </a:stretch>
        </p:blipFill>
        <p:spPr>
          <a:xfrm>
            <a:off x="156117" y="1192031"/>
            <a:ext cx="4595134" cy="2619149"/>
          </a:xfrm>
          <a:prstGeom prst="rect">
            <a:avLst/>
          </a:prstGeom>
        </p:spPr>
      </p:pic>
    </p:spTree>
    <p:extLst>
      <p:ext uri="{BB962C8B-B14F-4D97-AF65-F5344CB8AC3E}">
        <p14:creationId xmlns:p14="http://schemas.microsoft.com/office/powerpoint/2010/main" val="961978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t>Pledge of Allegiance to the Cross of Christ</a:t>
            </a:r>
            <a:br>
              <a:rPr lang="en-US" sz="3200" b="1" dirty="0"/>
            </a:br>
            <a:r>
              <a:rPr lang="en-US" sz="3200" b="1" dirty="0"/>
              <a:t>Steve Kimball</a:t>
            </a:r>
          </a:p>
        </p:txBody>
      </p:sp>
      <p:sp>
        <p:nvSpPr>
          <p:cNvPr id="3" name="Content Placeholder 2"/>
          <p:cNvSpPr>
            <a:spLocks noGrp="1"/>
          </p:cNvSpPr>
          <p:nvPr>
            <p:ph idx="1"/>
          </p:nvPr>
        </p:nvSpPr>
        <p:spPr/>
        <p:txBody>
          <a:bodyPr>
            <a:normAutofit/>
          </a:bodyPr>
          <a:lstStyle/>
          <a:p>
            <a:r>
              <a:rPr lang="en-US" sz="3200" b="1" dirty="0"/>
              <a:t>I pledge allegiance to the Cross of Christ and to the faith for which it stands, one Holy, Catholic and Apostolic, with grace and salvation for all. Amen</a:t>
            </a:r>
          </a:p>
        </p:txBody>
      </p:sp>
    </p:spTree>
    <p:extLst>
      <p:ext uri="{BB962C8B-B14F-4D97-AF65-F5344CB8AC3E}">
        <p14:creationId xmlns:p14="http://schemas.microsoft.com/office/powerpoint/2010/main" val="1345845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t>Roll Call of Officers</a:t>
            </a:r>
          </a:p>
        </p:txBody>
      </p:sp>
      <p:sp>
        <p:nvSpPr>
          <p:cNvPr id="3" name="Content Placeholder 2"/>
          <p:cNvSpPr>
            <a:spLocks noGrp="1"/>
          </p:cNvSpPr>
          <p:nvPr>
            <p:ph idx="1"/>
          </p:nvPr>
        </p:nvSpPr>
        <p:spPr/>
        <p:txBody>
          <a:bodyPr>
            <a:normAutofit lnSpcReduction="10000"/>
          </a:bodyPr>
          <a:lstStyle/>
          <a:p>
            <a:r>
              <a:rPr lang="en-US" sz="2800" dirty="0"/>
              <a:t>GK 					Advocate</a:t>
            </a:r>
          </a:p>
          <a:p>
            <a:r>
              <a:rPr lang="en-US" sz="2800" dirty="0"/>
              <a:t>DGK					Warden</a:t>
            </a:r>
          </a:p>
          <a:p>
            <a:r>
              <a:rPr lang="en-US" sz="2800" dirty="0"/>
              <a:t>Chancellor				Inside Guard</a:t>
            </a:r>
          </a:p>
          <a:p>
            <a:r>
              <a:rPr lang="en-US" sz="2800" dirty="0"/>
              <a:t>Recorder					Outside Guard</a:t>
            </a:r>
          </a:p>
          <a:p>
            <a:r>
              <a:rPr lang="en-US" sz="2800" dirty="0"/>
              <a:t>Financial Secretary			Trustee One Year</a:t>
            </a:r>
          </a:p>
          <a:p>
            <a:r>
              <a:rPr lang="en-US" sz="2800" dirty="0"/>
              <a:t>Treasurer					Trustee Two Year</a:t>
            </a:r>
          </a:p>
          <a:p>
            <a:r>
              <a:rPr lang="en-US" sz="2800" dirty="0"/>
              <a:t>Lector					Trustee Three Year</a:t>
            </a:r>
          </a:p>
        </p:txBody>
      </p:sp>
    </p:spTree>
    <p:extLst>
      <p:ext uri="{BB962C8B-B14F-4D97-AF65-F5344CB8AC3E}">
        <p14:creationId xmlns:p14="http://schemas.microsoft.com/office/powerpoint/2010/main" val="6101757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{67B2AC83-1F4F-B64A-89B3-DA84C200D538}tf10001072</Template>
  <TotalTime>32609</TotalTime>
  <Words>1660</Words>
  <Application>Microsoft Office PowerPoint</Application>
  <PresentationFormat>Widescreen</PresentationFormat>
  <Paragraphs>268</Paragraphs>
  <Slides>33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Rounded MT Bold</vt:lpstr>
      <vt:lpstr>Calibri</vt:lpstr>
      <vt:lpstr>Franklin Gothic Book</vt:lpstr>
      <vt:lpstr>Times New Roman</vt:lpstr>
      <vt:lpstr>Crop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Pledge of Allegiance to the Cross of Christ Steve Kimball</vt:lpstr>
      <vt:lpstr>Roll Call of Officers</vt:lpstr>
      <vt:lpstr>Approval of Minutes</vt:lpstr>
      <vt:lpstr>PowerPoint Presentation</vt:lpstr>
      <vt:lpstr>Pastor’s Report</vt:lpstr>
      <vt:lpstr>Grand Knights Report Armando L. Mena</vt:lpstr>
      <vt:lpstr>Treasurer’s Report  Ed Bagon</vt:lpstr>
      <vt:lpstr>Trustees Report Jesus Lego</vt:lpstr>
      <vt:lpstr>The Columbiettes</vt:lpstr>
      <vt:lpstr>Knights on  Bikes</vt:lpstr>
      <vt:lpstr>PowerPoint Presentation</vt:lpstr>
      <vt:lpstr>community Gilbert Alvarez</vt:lpstr>
      <vt:lpstr>Family  Richard Hirasuna</vt:lpstr>
      <vt:lpstr>PowerPoint Presentation</vt:lpstr>
      <vt:lpstr>PowerPoint Presentation</vt:lpstr>
      <vt:lpstr>PowerPoint Presentation</vt:lpstr>
      <vt:lpstr>NEW BUSINESS CONT.</vt:lpstr>
      <vt:lpstr>March Calendar Con’t</vt:lpstr>
      <vt:lpstr>PowerPoint Presentation</vt:lpstr>
      <vt:lpstr>PowerPoint Presentation</vt:lpstr>
      <vt:lpstr> Closing Prayer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Mom and Dad</dc:creator>
  <cp:lastModifiedBy>Kristina</cp:lastModifiedBy>
  <cp:revision>228</cp:revision>
  <dcterms:created xsi:type="dcterms:W3CDTF">2019-12-10T03:36:21Z</dcterms:created>
  <dcterms:modified xsi:type="dcterms:W3CDTF">2021-05-06T00:12:29Z</dcterms:modified>
</cp:coreProperties>
</file>